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6"/>
  </p:notesMasterIdLst>
  <p:sldIdLst>
    <p:sldId id="256" r:id="rId3"/>
    <p:sldId id="303" r:id="rId4"/>
    <p:sldId id="346" r:id="rId5"/>
    <p:sldId id="259" r:id="rId6"/>
    <p:sldId id="304" r:id="rId7"/>
    <p:sldId id="267" r:id="rId8"/>
    <p:sldId id="271" r:id="rId9"/>
    <p:sldId id="260" r:id="rId10"/>
    <p:sldId id="302" r:id="rId11"/>
    <p:sldId id="297" r:id="rId12"/>
    <p:sldId id="261" r:id="rId13"/>
    <p:sldId id="277" r:id="rId14"/>
    <p:sldId id="307" r:id="rId15"/>
    <p:sldId id="319" r:id="rId16"/>
    <p:sldId id="263" r:id="rId17"/>
    <p:sldId id="298" r:id="rId18"/>
    <p:sldId id="299" r:id="rId19"/>
    <p:sldId id="344" r:id="rId20"/>
    <p:sldId id="345" r:id="rId21"/>
    <p:sldId id="320" r:id="rId22"/>
    <p:sldId id="322" r:id="rId23"/>
    <p:sldId id="323" r:id="rId24"/>
    <p:sldId id="331" r:id="rId25"/>
    <p:sldId id="332" r:id="rId26"/>
    <p:sldId id="341" r:id="rId27"/>
    <p:sldId id="342" r:id="rId28"/>
    <p:sldId id="343" r:id="rId29"/>
    <p:sldId id="324" r:id="rId30"/>
    <p:sldId id="325" r:id="rId31"/>
    <p:sldId id="333" r:id="rId32"/>
    <p:sldId id="334" r:id="rId33"/>
    <p:sldId id="335" r:id="rId34"/>
    <p:sldId id="336" r:id="rId35"/>
    <p:sldId id="337" r:id="rId36"/>
    <p:sldId id="338" r:id="rId37"/>
    <p:sldId id="339" r:id="rId38"/>
    <p:sldId id="340" r:id="rId39"/>
    <p:sldId id="329" r:id="rId40"/>
    <p:sldId id="330" r:id="rId41"/>
    <p:sldId id="326" r:id="rId42"/>
    <p:sldId id="327" r:id="rId43"/>
    <p:sldId id="328" r:id="rId44"/>
    <p:sldId id="301" r:id="rId45"/>
  </p:sldIdLst>
  <p:sldSz cx="9144000" cy="5143500" type="screen16x9"/>
  <p:notesSz cx="6858000" cy="9144000"/>
  <p:embeddedFontLst>
    <p:embeddedFont>
      <p:font typeface="Bahnschrift" panose="020B0502040204020203" pitchFamily="34" charset="0"/>
      <p:regular r:id="rId47"/>
      <p:bold r:id="rId48"/>
    </p:embeddedFont>
    <p:embeddedFont>
      <p:font typeface="Bahnschrift Light" panose="020B0502040204020203" pitchFamily="34" charset="0"/>
      <p:regular r:id="rId49"/>
    </p:embeddedFont>
    <p:embeddedFont>
      <p:font typeface="Bahnschrift SemiBold" panose="020B0502040204020203" pitchFamily="34" charset="0"/>
      <p:bold r:id="rId50"/>
    </p:embeddedFont>
    <p:embeddedFont>
      <p:font typeface="Bell MT" panose="02020503060305020303" pitchFamily="18" charset="0"/>
      <p:regular r:id="rId51"/>
      <p:bold r:id="rId52"/>
      <p:italic r:id="rId53"/>
    </p:embeddedFont>
    <p:embeddedFont>
      <p:font typeface="Proxima Nova" panose="020B0604020202020204" charset="0"/>
      <p:regular r:id="rId54"/>
      <p:bold r:id="rId55"/>
      <p:italic r:id="rId56"/>
      <p:boldItalic r:id="rId57"/>
    </p:embeddedFont>
    <p:embeddedFont>
      <p:font typeface="PT Sans" panose="020B0503020203020204" pitchFamily="34" charset="0"/>
      <p:regular r:id="rId58"/>
      <p:bold r:id="rId59"/>
      <p:italic r:id="rId60"/>
      <p:boldItalic r:id="rId61"/>
    </p:embeddedFont>
    <p:embeddedFont>
      <p:font typeface="Raleway" pitchFamily="2" charset="0"/>
      <p:regular r:id="rId62"/>
      <p:bold r:id="rId63"/>
      <p:italic r:id="rId64"/>
      <p:boldItalic r:id="rId65"/>
    </p:embeddedFont>
    <p:embeddedFont>
      <p:font typeface="Space Grotesk"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AC4CA9-AE5C-4577-86E1-40A6E23AF98D}">
  <a:tblStyle styleId="{E0AC4CA9-AE5C-4577-86E1-40A6E23AF9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DC7454-5051-4B73-A1CD-AD50D2ADC80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88571" autoAdjust="0"/>
  </p:normalViewPr>
  <p:slideViewPr>
    <p:cSldViewPr snapToGrid="0">
      <p:cViewPr varScale="1">
        <p:scale>
          <a:sx n="88" d="100"/>
          <a:sy n="88" d="100"/>
        </p:scale>
        <p:origin x="604"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64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87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273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211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84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061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1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07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31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2479768"/>
            <a:ext cx="7713900" cy="1551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948250" y="4124500"/>
            <a:ext cx="52476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12" name="Google Shape;12;p2"/>
          <p:cNvPicPr preferRelativeResize="0"/>
          <p:nvPr/>
        </p:nvPicPr>
        <p:blipFill>
          <a:blip r:embed="rId3">
            <a:alphaModFix/>
          </a:blip>
          <a:stretch>
            <a:fillRect/>
          </a:stretch>
        </p:blipFill>
        <p:spPr>
          <a:xfrm flipH="1">
            <a:off x="-226625" y="-190500"/>
            <a:ext cx="3877873" cy="29235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mt="42000"/>
          </a:blip>
          <a:stretch>
            <a:fillRect/>
          </a:stretch>
        </p:blipFill>
        <p:spPr>
          <a:xfrm>
            <a:off x="-379025" y="2614200"/>
            <a:ext cx="2876502" cy="2713442"/>
          </a:xfrm>
          <a:prstGeom prst="rect">
            <a:avLst/>
          </a:prstGeom>
          <a:noFill/>
          <a:ln>
            <a:noFill/>
          </a:ln>
        </p:spPr>
      </p:pic>
      <p:pic>
        <p:nvPicPr>
          <p:cNvPr id="56" name="Google Shape;56;p11"/>
          <p:cNvPicPr preferRelativeResize="0"/>
          <p:nvPr/>
        </p:nvPicPr>
        <p:blipFill>
          <a:blip r:embed="rId3">
            <a:alphaModFix/>
          </a:blip>
          <a:stretch>
            <a:fillRect/>
          </a:stretch>
        </p:blipFill>
        <p:spPr>
          <a:xfrm>
            <a:off x="5412179" y="-190500"/>
            <a:ext cx="3877873" cy="2923549"/>
          </a:xfrm>
          <a:prstGeom prst="rect">
            <a:avLst/>
          </a:prstGeom>
          <a:noFill/>
          <a:ln>
            <a:noFill/>
          </a:ln>
        </p:spPr>
      </p:pic>
      <p:sp>
        <p:nvSpPr>
          <p:cNvPr id="57" name="Google Shape;57;p11"/>
          <p:cNvSpPr txBox="1">
            <a:spLocks noGrp="1"/>
          </p:cNvSpPr>
          <p:nvPr>
            <p:ph type="title" hasCustomPrompt="1"/>
          </p:nvPr>
        </p:nvSpPr>
        <p:spPr>
          <a:xfrm>
            <a:off x="715100" y="649100"/>
            <a:ext cx="6393900" cy="1274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a:spLocks noGrp="1"/>
          </p:cNvSpPr>
          <p:nvPr>
            <p:ph type="subTitle" idx="1"/>
          </p:nvPr>
        </p:nvSpPr>
        <p:spPr>
          <a:xfrm>
            <a:off x="715100" y="1769550"/>
            <a:ext cx="63939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76"/>
        <p:cNvGrpSpPr/>
        <p:nvPr/>
      </p:nvGrpSpPr>
      <p:grpSpPr>
        <a:xfrm>
          <a:off x="0" y="0"/>
          <a:ext cx="0" cy="0"/>
          <a:chOff x="0" y="0"/>
          <a:chExt cx="0" cy="0"/>
        </a:xfrm>
      </p:grpSpPr>
      <p:pic>
        <p:nvPicPr>
          <p:cNvPr id="77" name="Google Shape;77;p14"/>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78" name="Google Shape;78;p14"/>
          <p:cNvPicPr preferRelativeResize="0"/>
          <p:nvPr/>
        </p:nvPicPr>
        <p:blipFill>
          <a:blip r:embed="rId3">
            <a:alphaModFix/>
          </a:blip>
          <a:stretch>
            <a:fillRect/>
          </a:stretch>
        </p:blipFill>
        <p:spPr>
          <a:xfrm flipH="1">
            <a:off x="-226625" y="-190500"/>
            <a:ext cx="3877873" cy="2923549"/>
          </a:xfrm>
          <a:prstGeom prst="rect">
            <a:avLst/>
          </a:prstGeom>
          <a:noFill/>
          <a:ln>
            <a:noFill/>
          </a:ln>
        </p:spPr>
      </p:pic>
      <p:sp>
        <p:nvSpPr>
          <p:cNvPr id="79" name="Google Shape;79;p14"/>
          <p:cNvSpPr txBox="1">
            <a:spLocks noGrp="1"/>
          </p:cNvSpPr>
          <p:nvPr>
            <p:ph type="title"/>
          </p:nvPr>
        </p:nvSpPr>
        <p:spPr>
          <a:xfrm>
            <a:off x="720000" y="1535025"/>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4"/>
          <p:cNvSpPr txBox="1">
            <a:spLocks noGrp="1"/>
          </p:cNvSpPr>
          <p:nvPr>
            <p:ph type="subTitle" idx="1"/>
          </p:nvPr>
        </p:nvSpPr>
        <p:spPr>
          <a:xfrm>
            <a:off x="720000" y="2163375"/>
            <a:ext cx="3580500" cy="14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4"/>
          <p:cNvSpPr>
            <a:spLocks noGrp="1"/>
          </p:cNvSpPr>
          <p:nvPr>
            <p:ph type="pic" idx="2"/>
          </p:nvPr>
        </p:nvSpPr>
        <p:spPr>
          <a:xfrm>
            <a:off x="5268375" y="162000"/>
            <a:ext cx="3580500" cy="4819500"/>
          </a:xfrm>
          <a:prstGeom prst="rect">
            <a:avLst/>
          </a:prstGeom>
          <a:noFill/>
          <a:ln>
            <a:noFill/>
          </a:ln>
        </p:spPr>
      </p:sp>
      <p:sp>
        <p:nvSpPr>
          <p:cNvPr id="82" name="Google Shape;82;p14"/>
          <p:cNvSpPr>
            <a:spLocks noGrp="1"/>
          </p:cNvSpPr>
          <p:nvPr>
            <p:ph type="pic" idx="3"/>
          </p:nvPr>
        </p:nvSpPr>
        <p:spPr>
          <a:xfrm>
            <a:off x="496900" y="2936300"/>
            <a:ext cx="4545900" cy="20451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7"/>
        <p:cNvGrpSpPr/>
        <p:nvPr/>
      </p:nvGrpSpPr>
      <p:grpSpPr>
        <a:xfrm>
          <a:off x="0" y="0"/>
          <a:ext cx="0" cy="0"/>
          <a:chOff x="0" y="0"/>
          <a:chExt cx="0" cy="0"/>
        </a:xfrm>
      </p:grpSpPr>
      <p:pic>
        <p:nvPicPr>
          <p:cNvPr id="88" name="Google Shape;88;p16"/>
          <p:cNvPicPr preferRelativeResize="0"/>
          <p:nvPr/>
        </p:nvPicPr>
        <p:blipFill>
          <a:blip r:embed="rId2">
            <a:alphaModFix amt="48000"/>
          </a:blip>
          <a:stretch>
            <a:fillRect/>
          </a:stretch>
        </p:blipFill>
        <p:spPr>
          <a:xfrm rot="10800000">
            <a:off x="6565950" y="-190500"/>
            <a:ext cx="2876502" cy="2713442"/>
          </a:xfrm>
          <a:prstGeom prst="rect">
            <a:avLst/>
          </a:prstGeom>
          <a:noFill/>
          <a:ln>
            <a:noFill/>
          </a:ln>
        </p:spPr>
      </p:pic>
      <p:pic>
        <p:nvPicPr>
          <p:cNvPr id="89" name="Google Shape;89;p16"/>
          <p:cNvPicPr preferRelativeResize="0"/>
          <p:nvPr/>
        </p:nvPicPr>
        <p:blipFill>
          <a:blip r:embed="rId3">
            <a:alphaModFix/>
          </a:blip>
          <a:stretch>
            <a:fillRect/>
          </a:stretch>
        </p:blipFill>
        <p:spPr>
          <a:xfrm rot="10800000">
            <a:off x="-226625" y="2404093"/>
            <a:ext cx="3877873" cy="2923549"/>
          </a:xfrm>
          <a:prstGeom prst="rect">
            <a:avLst/>
          </a:prstGeom>
          <a:noFill/>
          <a:ln>
            <a:noFill/>
          </a:ln>
        </p:spPr>
      </p:pic>
      <p:sp>
        <p:nvSpPr>
          <p:cNvPr id="90" name="Google Shape;9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3" name="Google Shape;93;p17"/>
          <p:cNvPicPr preferRelativeResize="0"/>
          <p:nvPr/>
        </p:nvPicPr>
        <p:blipFill>
          <a:blip r:embed="rId2">
            <a:alphaModFix amt="48000"/>
          </a:blip>
          <a:stretch>
            <a:fillRect/>
          </a:stretch>
        </p:blipFill>
        <p:spPr>
          <a:xfrm flipH="1">
            <a:off x="6489750" y="2577610"/>
            <a:ext cx="2876502" cy="2713442"/>
          </a:xfrm>
          <a:prstGeom prst="rect">
            <a:avLst/>
          </a:prstGeom>
          <a:noFill/>
          <a:ln>
            <a:noFill/>
          </a:ln>
        </p:spPr>
      </p:pic>
      <p:pic>
        <p:nvPicPr>
          <p:cNvPr id="94" name="Google Shape;94;p17"/>
          <p:cNvPicPr preferRelativeResize="0"/>
          <p:nvPr/>
        </p:nvPicPr>
        <p:blipFill>
          <a:blip r:embed="rId3">
            <a:alphaModFix/>
          </a:blip>
          <a:stretch>
            <a:fillRect/>
          </a:stretch>
        </p:blipFill>
        <p:spPr>
          <a:xfrm flipH="1">
            <a:off x="-302825" y="-227090"/>
            <a:ext cx="3877873" cy="29235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104"/>
        <p:cNvGrpSpPr/>
        <p:nvPr/>
      </p:nvGrpSpPr>
      <p:grpSpPr>
        <a:xfrm>
          <a:off x="0" y="0"/>
          <a:ext cx="0" cy="0"/>
          <a:chOff x="0" y="0"/>
          <a:chExt cx="0" cy="0"/>
        </a:xfrm>
      </p:grpSpPr>
      <p:pic>
        <p:nvPicPr>
          <p:cNvPr id="105" name="Google Shape;105;p19"/>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106" name="Google Shape;106;p19"/>
          <p:cNvPicPr preferRelativeResize="0"/>
          <p:nvPr/>
        </p:nvPicPr>
        <p:blipFill>
          <a:blip r:embed="rId3">
            <a:alphaModFix/>
          </a:blip>
          <a:stretch>
            <a:fillRect/>
          </a:stretch>
        </p:blipFill>
        <p:spPr>
          <a:xfrm flipH="1">
            <a:off x="-226625" y="-190500"/>
            <a:ext cx="3877873" cy="2923549"/>
          </a:xfrm>
          <a:prstGeom prst="rect">
            <a:avLst/>
          </a:prstGeom>
          <a:noFill/>
          <a:ln>
            <a:noFill/>
          </a:ln>
        </p:spPr>
      </p:pic>
      <p:sp>
        <p:nvSpPr>
          <p:cNvPr id="107" name="Google Shape;1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9"/>
          <p:cNvSpPr txBox="1">
            <a:spLocks noGrp="1"/>
          </p:cNvSpPr>
          <p:nvPr>
            <p:ph type="subTitle" idx="1"/>
          </p:nvPr>
        </p:nvSpPr>
        <p:spPr>
          <a:xfrm>
            <a:off x="1993068" y="1608602"/>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109" name="Google Shape;109;p19"/>
          <p:cNvSpPr txBox="1">
            <a:spLocks noGrp="1"/>
          </p:cNvSpPr>
          <p:nvPr>
            <p:ph type="subTitle" idx="2"/>
          </p:nvPr>
        </p:nvSpPr>
        <p:spPr>
          <a:xfrm>
            <a:off x="1993068" y="2752101"/>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110" name="Google Shape;110;p19"/>
          <p:cNvSpPr txBox="1">
            <a:spLocks noGrp="1"/>
          </p:cNvSpPr>
          <p:nvPr>
            <p:ph type="subTitle" idx="3"/>
          </p:nvPr>
        </p:nvSpPr>
        <p:spPr>
          <a:xfrm>
            <a:off x="1993068" y="3895600"/>
            <a:ext cx="6198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Raleway"/>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rtl="0">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a:endParaRPr/>
          </a:p>
        </p:txBody>
      </p:sp>
      <p:sp>
        <p:nvSpPr>
          <p:cNvPr id="111" name="Google Shape;111;p19"/>
          <p:cNvSpPr txBox="1">
            <a:spLocks noGrp="1"/>
          </p:cNvSpPr>
          <p:nvPr>
            <p:ph type="subTitle" idx="4"/>
          </p:nvPr>
        </p:nvSpPr>
        <p:spPr>
          <a:xfrm>
            <a:off x="1985625" y="1211225"/>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9"/>
          <p:cNvSpPr txBox="1">
            <a:spLocks noGrp="1"/>
          </p:cNvSpPr>
          <p:nvPr>
            <p:ph type="subTitle" idx="5"/>
          </p:nvPr>
        </p:nvSpPr>
        <p:spPr>
          <a:xfrm>
            <a:off x="1985625" y="2354729"/>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9"/>
          <p:cNvSpPr txBox="1">
            <a:spLocks noGrp="1"/>
          </p:cNvSpPr>
          <p:nvPr>
            <p:ph type="subTitle" idx="6"/>
          </p:nvPr>
        </p:nvSpPr>
        <p:spPr>
          <a:xfrm>
            <a:off x="1985625" y="3498232"/>
            <a:ext cx="6198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14"/>
        <p:cNvGrpSpPr/>
        <p:nvPr/>
      </p:nvGrpSpPr>
      <p:grpSpPr>
        <a:xfrm>
          <a:off x="0" y="0"/>
          <a:ext cx="0" cy="0"/>
          <a:chOff x="0" y="0"/>
          <a:chExt cx="0" cy="0"/>
        </a:xfrm>
      </p:grpSpPr>
      <p:pic>
        <p:nvPicPr>
          <p:cNvPr id="115" name="Google Shape;115;p20"/>
          <p:cNvPicPr preferRelativeResize="0"/>
          <p:nvPr/>
        </p:nvPicPr>
        <p:blipFill>
          <a:blip r:embed="rId2">
            <a:alphaModFix amt="42000"/>
          </a:blip>
          <a:stretch>
            <a:fillRect/>
          </a:stretch>
        </p:blipFill>
        <p:spPr>
          <a:xfrm>
            <a:off x="-379025" y="2614200"/>
            <a:ext cx="2876502" cy="2713442"/>
          </a:xfrm>
          <a:prstGeom prst="rect">
            <a:avLst/>
          </a:prstGeom>
          <a:noFill/>
          <a:ln>
            <a:noFill/>
          </a:ln>
        </p:spPr>
      </p:pic>
      <p:pic>
        <p:nvPicPr>
          <p:cNvPr id="116" name="Google Shape;116;p20"/>
          <p:cNvPicPr preferRelativeResize="0"/>
          <p:nvPr/>
        </p:nvPicPr>
        <p:blipFill>
          <a:blip r:embed="rId3">
            <a:alphaModFix/>
          </a:blip>
          <a:stretch>
            <a:fillRect/>
          </a:stretch>
        </p:blipFill>
        <p:spPr>
          <a:xfrm>
            <a:off x="5412179" y="-190500"/>
            <a:ext cx="3877873" cy="2923549"/>
          </a:xfrm>
          <a:prstGeom prst="rect">
            <a:avLst/>
          </a:prstGeom>
          <a:noFill/>
          <a:ln>
            <a:noFill/>
          </a:ln>
        </p:spPr>
      </p:pic>
      <p:sp>
        <p:nvSpPr>
          <p:cNvPr id="117" name="Google Shape;117;p20"/>
          <p:cNvSpPr txBox="1">
            <a:spLocks noGrp="1"/>
          </p:cNvSpPr>
          <p:nvPr>
            <p:ph type="title"/>
          </p:nvPr>
        </p:nvSpPr>
        <p:spPr>
          <a:xfrm>
            <a:off x="724900" y="44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20"/>
          <p:cNvSpPr txBox="1">
            <a:spLocks noGrp="1"/>
          </p:cNvSpPr>
          <p:nvPr>
            <p:ph type="subTitle" idx="1"/>
          </p:nvPr>
        </p:nvSpPr>
        <p:spPr>
          <a:xfrm>
            <a:off x="937625" y="2808425"/>
            <a:ext cx="21753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20"/>
          <p:cNvSpPr txBox="1">
            <a:spLocks noGrp="1"/>
          </p:cNvSpPr>
          <p:nvPr>
            <p:ph type="subTitle" idx="2"/>
          </p:nvPr>
        </p:nvSpPr>
        <p:spPr>
          <a:xfrm>
            <a:off x="3484347" y="2808425"/>
            <a:ext cx="21753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20"/>
          <p:cNvSpPr txBox="1">
            <a:spLocks noGrp="1"/>
          </p:cNvSpPr>
          <p:nvPr>
            <p:ph type="subTitle" idx="3"/>
          </p:nvPr>
        </p:nvSpPr>
        <p:spPr>
          <a:xfrm>
            <a:off x="6031075" y="2808425"/>
            <a:ext cx="21753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20"/>
          <p:cNvSpPr txBox="1">
            <a:spLocks noGrp="1"/>
          </p:cNvSpPr>
          <p:nvPr>
            <p:ph type="subTitle" idx="4"/>
          </p:nvPr>
        </p:nvSpPr>
        <p:spPr>
          <a:xfrm>
            <a:off x="937625" y="211100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2" name="Google Shape;122;p20"/>
          <p:cNvSpPr txBox="1">
            <a:spLocks noGrp="1"/>
          </p:cNvSpPr>
          <p:nvPr>
            <p:ph type="subTitle" idx="5"/>
          </p:nvPr>
        </p:nvSpPr>
        <p:spPr>
          <a:xfrm>
            <a:off x="3484350" y="211100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3" name="Google Shape;123;p20"/>
          <p:cNvSpPr txBox="1">
            <a:spLocks noGrp="1"/>
          </p:cNvSpPr>
          <p:nvPr>
            <p:ph type="subTitle" idx="6"/>
          </p:nvPr>
        </p:nvSpPr>
        <p:spPr>
          <a:xfrm>
            <a:off x="6031075" y="211100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4"/>
        <p:cNvGrpSpPr/>
        <p:nvPr/>
      </p:nvGrpSpPr>
      <p:grpSpPr>
        <a:xfrm>
          <a:off x="0" y="0"/>
          <a:ext cx="0" cy="0"/>
          <a:chOff x="0" y="0"/>
          <a:chExt cx="0" cy="0"/>
        </a:xfrm>
      </p:grpSpPr>
      <p:pic>
        <p:nvPicPr>
          <p:cNvPr id="125" name="Google Shape;125;p21"/>
          <p:cNvPicPr preferRelativeResize="0"/>
          <p:nvPr/>
        </p:nvPicPr>
        <p:blipFill>
          <a:blip r:embed="rId2">
            <a:alphaModFix amt="48000"/>
          </a:blip>
          <a:stretch>
            <a:fillRect/>
          </a:stretch>
        </p:blipFill>
        <p:spPr>
          <a:xfrm rot="10800000" flipH="1">
            <a:off x="-302825" y="-190500"/>
            <a:ext cx="2876502" cy="2713442"/>
          </a:xfrm>
          <a:prstGeom prst="rect">
            <a:avLst/>
          </a:prstGeom>
          <a:noFill/>
          <a:ln>
            <a:noFill/>
          </a:ln>
        </p:spPr>
      </p:pic>
      <p:pic>
        <p:nvPicPr>
          <p:cNvPr id="126" name="Google Shape;126;p21"/>
          <p:cNvPicPr preferRelativeResize="0"/>
          <p:nvPr/>
        </p:nvPicPr>
        <p:blipFill>
          <a:blip r:embed="rId3">
            <a:alphaModFix/>
          </a:blip>
          <a:stretch>
            <a:fillRect/>
          </a:stretch>
        </p:blipFill>
        <p:spPr>
          <a:xfrm rot="10800000" flipH="1">
            <a:off x="5488379" y="2404093"/>
            <a:ext cx="3877873" cy="2923549"/>
          </a:xfrm>
          <a:prstGeom prst="rect">
            <a:avLst/>
          </a:prstGeom>
          <a:noFill/>
          <a:ln>
            <a:noFill/>
          </a:ln>
        </p:spPr>
      </p:pic>
      <p:sp>
        <p:nvSpPr>
          <p:cNvPr id="127" name="Google Shape;12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21"/>
          <p:cNvSpPr txBox="1">
            <a:spLocks noGrp="1"/>
          </p:cNvSpPr>
          <p:nvPr>
            <p:ph type="subTitle" idx="1"/>
          </p:nvPr>
        </p:nvSpPr>
        <p:spPr>
          <a:xfrm>
            <a:off x="1163725" y="1567200"/>
            <a:ext cx="2967000" cy="41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9" name="Google Shape;129;p21"/>
          <p:cNvSpPr txBox="1">
            <a:spLocks noGrp="1"/>
          </p:cNvSpPr>
          <p:nvPr>
            <p:ph type="subTitle" idx="2"/>
          </p:nvPr>
        </p:nvSpPr>
        <p:spPr>
          <a:xfrm>
            <a:off x="1163725" y="1908575"/>
            <a:ext cx="2967000" cy="89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21"/>
          <p:cNvSpPr txBox="1">
            <a:spLocks noGrp="1"/>
          </p:cNvSpPr>
          <p:nvPr>
            <p:ph type="subTitle" idx="3"/>
          </p:nvPr>
        </p:nvSpPr>
        <p:spPr>
          <a:xfrm>
            <a:off x="5013250" y="1908575"/>
            <a:ext cx="2967000" cy="89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21"/>
          <p:cNvSpPr txBox="1">
            <a:spLocks noGrp="1"/>
          </p:cNvSpPr>
          <p:nvPr>
            <p:ph type="subTitle" idx="4"/>
          </p:nvPr>
        </p:nvSpPr>
        <p:spPr>
          <a:xfrm>
            <a:off x="1163725" y="3504500"/>
            <a:ext cx="2967000" cy="89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1"/>
          <p:cNvSpPr txBox="1">
            <a:spLocks noGrp="1"/>
          </p:cNvSpPr>
          <p:nvPr>
            <p:ph type="subTitle" idx="5"/>
          </p:nvPr>
        </p:nvSpPr>
        <p:spPr>
          <a:xfrm>
            <a:off x="5013250" y="3504500"/>
            <a:ext cx="2967000" cy="893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1"/>
          <p:cNvSpPr txBox="1">
            <a:spLocks noGrp="1"/>
          </p:cNvSpPr>
          <p:nvPr>
            <p:ph type="subTitle" idx="6"/>
          </p:nvPr>
        </p:nvSpPr>
        <p:spPr>
          <a:xfrm>
            <a:off x="1163725" y="3163100"/>
            <a:ext cx="2967000" cy="41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 name="Google Shape;134;p21"/>
          <p:cNvSpPr txBox="1">
            <a:spLocks noGrp="1"/>
          </p:cNvSpPr>
          <p:nvPr>
            <p:ph type="subTitle" idx="7"/>
          </p:nvPr>
        </p:nvSpPr>
        <p:spPr>
          <a:xfrm>
            <a:off x="5013250" y="1567200"/>
            <a:ext cx="2967000" cy="41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5" name="Google Shape;135;p21"/>
          <p:cNvSpPr txBox="1">
            <a:spLocks noGrp="1"/>
          </p:cNvSpPr>
          <p:nvPr>
            <p:ph type="subTitle" idx="8"/>
          </p:nvPr>
        </p:nvSpPr>
        <p:spPr>
          <a:xfrm>
            <a:off x="5013250" y="3163100"/>
            <a:ext cx="2967000" cy="41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6"/>
        <p:cNvGrpSpPr/>
        <p:nvPr/>
      </p:nvGrpSpPr>
      <p:grpSpPr>
        <a:xfrm>
          <a:off x="0" y="0"/>
          <a:ext cx="0" cy="0"/>
          <a:chOff x="0" y="0"/>
          <a:chExt cx="0" cy="0"/>
        </a:xfrm>
      </p:grpSpPr>
      <p:pic>
        <p:nvPicPr>
          <p:cNvPr id="137" name="Google Shape;137;p22"/>
          <p:cNvPicPr preferRelativeResize="0"/>
          <p:nvPr/>
        </p:nvPicPr>
        <p:blipFill>
          <a:blip r:embed="rId2">
            <a:alphaModFix amt="48000"/>
          </a:blip>
          <a:stretch>
            <a:fillRect/>
          </a:stretch>
        </p:blipFill>
        <p:spPr>
          <a:xfrm rot="10800000">
            <a:off x="6565950" y="-190500"/>
            <a:ext cx="2876502" cy="2713442"/>
          </a:xfrm>
          <a:prstGeom prst="rect">
            <a:avLst/>
          </a:prstGeom>
          <a:noFill/>
          <a:ln>
            <a:noFill/>
          </a:ln>
        </p:spPr>
      </p:pic>
      <p:pic>
        <p:nvPicPr>
          <p:cNvPr id="138" name="Google Shape;138;p22"/>
          <p:cNvPicPr preferRelativeResize="0"/>
          <p:nvPr/>
        </p:nvPicPr>
        <p:blipFill>
          <a:blip r:embed="rId3">
            <a:alphaModFix/>
          </a:blip>
          <a:stretch>
            <a:fillRect/>
          </a:stretch>
        </p:blipFill>
        <p:spPr>
          <a:xfrm rot="10800000">
            <a:off x="-226625" y="2404093"/>
            <a:ext cx="3877873" cy="2923549"/>
          </a:xfrm>
          <a:prstGeom prst="rect">
            <a:avLst/>
          </a:prstGeom>
          <a:noFill/>
          <a:ln>
            <a:noFill/>
          </a:ln>
        </p:spPr>
      </p:pic>
      <p:sp>
        <p:nvSpPr>
          <p:cNvPr id="139" name="Google Shape;1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2"/>
          <p:cNvSpPr txBox="1">
            <a:spLocks noGrp="1"/>
          </p:cNvSpPr>
          <p:nvPr>
            <p:ph type="subTitle" idx="1"/>
          </p:nvPr>
        </p:nvSpPr>
        <p:spPr>
          <a:xfrm>
            <a:off x="716950" y="1494554"/>
            <a:ext cx="35157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2"/>
          <p:cNvSpPr txBox="1">
            <a:spLocks noGrp="1"/>
          </p:cNvSpPr>
          <p:nvPr>
            <p:ph type="subTitle" idx="2"/>
          </p:nvPr>
        </p:nvSpPr>
        <p:spPr>
          <a:xfrm>
            <a:off x="716950" y="2697377"/>
            <a:ext cx="35157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2"/>
          <p:cNvSpPr txBox="1">
            <a:spLocks noGrp="1"/>
          </p:cNvSpPr>
          <p:nvPr>
            <p:ph type="subTitle" idx="3"/>
          </p:nvPr>
        </p:nvSpPr>
        <p:spPr>
          <a:xfrm>
            <a:off x="4913200" y="1497774"/>
            <a:ext cx="35157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2"/>
          <p:cNvSpPr txBox="1">
            <a:spLocks noGrp="1"/>
          </p:cNvSpPr>
          <p:nvPr>
            <p:ph type="subTitle" idx="4"/>
          </p:nvPr>
        </p:nvSpPr>
        <p:spPr>
          <a:xfrm>
            <a:off x="4913200" y="2700599"/>
            <a:ext cx="35157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22"/>
          <p:cNvSpPr txBox="1">
            <a:spLocks noGrp="1"/>
          </p:cNvSpPr>
          <p:nvPr>
            <p:ph type="subTitle" idx="5"/>
          </p:nvPr>
        </p:nvSpPr>
        <p:spPr>
          <a:xfrm>
            <a:off x="715100" y="3900201"/>
            <a:ext cx="35157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22"/>
          <p:cNvSpPr txBox="1">
            <a:spLocks noGrp="1"/>
          </p:cNvSpPr>
          <p:nvPr>
            <p:ph type="subTitle" idx="6"/>
          </p:nvPr>
        </p:nvSpPr>
        <p:spPr>
          <a:xfrm>
            <a:off x="4911900" y="3903424"/>
            <a:ext cx="35121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22"/>
          <p:cNvSpPr txBox="1">
            <a:spLocks noGrp="1"/>
          </p:cNvSpPr>
          <p:nvPr>
            <p:ph type="subTitle" idx="7"/>
          </p:nvPr>
        </p:nvSpPr>
        <p:spPr>
          <a:xfrm>
            <a:off x="716939" y="1196875"/>
            <a:ext cx="3512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47" name="Google Shape;147;p22"/>
          <p:cNvSpPr txBox="1">
            <a:spLocks noGrp="1"/>
          </p:cNvSpPr>
          <p:nvPr>
            <p:ph type="subTitle" idx="8"/>
          </p:nvPr>
        </p:nvSpPr>
        <p:spPr>
          <a:xfrm>
            <a:off x="716939" y="2399697"/>
            <a:ext cx="3513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48" name="Google Shape;148;p22"/>
          <p:cNvSpPr txBox="1">
            <a:spLocks noGrp="1"/>
          </p:cNvSpPr>
          <p:nvPr>
            <p:ph type="subTitle" idx="9"/>
          </p:nvPr>
        </p:nvSpPr>
        <p:spPr>
          <a:xfrm>
            <a:off x="718277" y="3602519"/>
            <a:ext cx="3512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49" name="Google Shape;149;p22"/>
          <p:cNvSpPr txBox="1">
            <a:spLocks noGrp="1"/>
          </p:cNvSpPr>
          <p:nvPr>
            <p:ph type="subTitle" idx="13"/>
          </p:nvPr>
        </p:nvSpPr>
        <p:spPr>
          <a:xfrm>
            <a:off x="4913200" y="1196875"/>
            <a:ext cx="3512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50" name="Google Shape;150;p22"/>
          <p:cNvSpPr txBox="1">
            <a:spLocks noGrp="1"/>
          </p:cNvSpPr>
          <p:nvPr>
            <p:ph type="subTitle" idx="14"/>
          </p:nvPr>
        </p:nvSpPr>
        <p:spPr>
          <a:xfrm>
            <a:off x="4913200" y="2399700"/>
            <a:ext cx="35130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51" name="Google Shape;151;p22"/>
          <p:cNvSpPr txBox="1">
            <a:spLocks noGrp="1"/>
          </p:cNvSpPr>
          <p:nvPr>
            <p:ph type="subTitle" idx="15"/>
          </p:nvPr>
        </p:nvSpPr>
        <p:spPr>
          <a:xfrm>
            <a:off x="4915078" y="3602525"/>
            <a:ext cx="3508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8"/>
        <p:cNvGrpSpPr/>
        <p:nvPr/>
      </p:nvGrpSpPr>
      <p:grpSpPr>
        <a:xfrm>
          <a:off x="0" y="0"/>
          <a:ext cx="0" cy="0"/>
          <a:chOff x="0" y="0"/>
          <a:chExt cx="0" cy="0"/>
        </a:xfrm>
      </p:grpSpPr>
      <p:pic>
        <p:nvPicPr>
          <p:cNvPr id="159" name="Google Shape;159;p24"/>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160" name="Google Shape;160;p24"/>
          <p:cNvPicPr preferRelativeResize="0"/>
          <p:nvPr/>
        </p:nvPicPr>
        <p:blipFill>
          <a:blip r:embed="rId3">
            <a:alphaModFix/>
          </a:blip>
          <a:stretch>
            <a:fillRect/>
          </a:stretch>
        </p:blipFill>
        <p:spPr>
          <a:xfrm flipH="1">
            <a:off x="-226625" y="-190500"/>
            <a:ext cx="3877873" cy="29235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48000"/>
          </a:blip>
          <a:stretch>
            <a:fillRect/>
          </a:stretch>
        </p:blipFill>
        <p:spPr>
          <a:xfrm rot="10800000">
            <a:off x="6565950" y="-190500"/>
            <a:ext cx="2876502" cy="2713442"/>
          </a:xfrm>
          <a:prstGeom prst="rect">
            <a:avLst/>
          </a:prstGeom>
          <a:noFill/>
          <a:ln>
            <a:noFill/>
          </a:ln>
        </p:spPr>
      </p:pic>
      <p:pic>
        <p:nvPicPr>
          <p:cNvPr id="15" name="Google Shape;15;p3"/>
          <p:cNvPicPr preferRelativeResize="0"/>
          <p:nvPr/>
        </p:nvPicPr>
        <p:blipFill>
          <a:blip r:embed="rId3">
            <a:alphaModFix/>
          </a:blip>
          <a:stretch>
            <a:fillRect/>
          </a:stretch>
        </p:blipFill>
        <p:spPr>
          <a:xfrm rot="10800000">
            <a:off x="-226625" y="2404093"/>
            <a:ext cx="3877873" cy="2923549"/>
          </a:xfrm>
          <a:prstGeom prst="rect">
            <a:avLst/>
          </a:prstGeom>
          <a:noFill/>
          <a:ln>
            <a:noFill/>
          </a:ln>
        </p:spPr>
      </p:pic>
      <p:sp>
        <p:nvSpPr>
          <p:cNvPr id="16" name="Google Shape;16;p3"/>
          <p:cNvSpPr txBox="1">
            <a:spLocks noGrp="1"/>
          </p:cNvSpPr>
          <p:nvPr>
            <p:ph type="title"/>
          </p:nvPr>
        </p:nvSpPr>
        <p:spPr>
          <a:xfrm>
            <a:off x="3945500" y="1729850"/>
            <a:ext cx="4381800" cy="875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945500" y="802050"/>
            <a:ext cx="1548600" cy="1053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a:spLocks noGrp="1"/>
          </p:cNvSpPr>
          <p:nvPr>
            <p:ph type="pic" idx="3"/>
          </p:nvPr>
        </p:nvSpPr>
        <p:spPr>
          <a:xfrm>
            <a:off x="715100" y="802050"/>
            <a:ext cx="2975400" cy="35394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161"/>
        <p:cNvGrpSpPr/>
        <p:nvPr/>
      </p:nvGrpSpPr>
      <p:grpSpPr>
        <a:xfrm>
          <a:off x="0" y="0"/>
          <a:ext cx="0" cy="0"/>
          <a:chOff x="0" y="0"/>
          <a:chExt cx="0" cy="0"/>
        </a:xfrm>
      </p:grpSpPr>
      <p:pic>
        <p:nvPicPr>
          <p:cNvPr id="162" name="Google Shape;162;p25"/>
          <p:cNvPicPr preferRelativeResize="0"/>
          <p:nvPr/>
        </p:nvPicPr>
        <p:blipFill>
          <a:blip r:embed="rId2">
            <a:alphaModFix amt="48000"/>
          </a:blip>
          <a:stretch>
            <a:fillRect/>
          </a:stretch>
        </p:blipFill>
        <p:spPr>
          <a:xfrm rot="10800000">
            <a:off x="6565950" y="-190500"/>
            <a:ext cx="2876502" cy="2713442"/>
          </a:xfrm>
          <a:prstGeom prst="rect">
            <a:avLst/>
          </a:prstGeom>
          <a:noFill/>
          <a:ln>
            <a:noFill/>
          </a:ln>
        </p:spPr>
      </p:pic>
      <p:pic>
        <p:nvPicPr>
          <p:cNvPr id="163" name="Google Shape;163;p25"/>
          <p:cNvPicPr preferRelativeResize="0"/>
          <p:nvPr/>
        </p:nvPicPr>
        <p:blipFill>
          <a:blip r:embed="rId3">
            <a:alphaModFix/>
          </a:blip>
          <a:stretch>
            <a:fillRect/>
          </a:stretch>
        </p:blipFill>
        <p:spPr>
          <a:xfrm rot="10800000">
            <a:off x="-226625" y="2404093"/>
            <a:ext cx="3877873" cy="292354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2"/>
        <p:cNvGrpSpPr/>
        <p:nvPr/>
      </p:nvGrpSpPr>
      <p:grpSpPr>
        <a:xfrm>
          <a:off x="0" y="0"/>
          <a:ext cx="0" cy="0"/>
          <a:chOff x="0" y="0"/>
          <a:chExt cx="0" cy="0"/>
        </a:xfrm>
      </p:grpSpPr>
      <p:sp>
        <p:nvSpPr>
          <p:cNvPr id="153" name="Google Shape;153;p23"/>
          <p:cNvSpPr txBox="1">
            <a:spLocks noGrp="1"/>
          </p:cNvSpPr>
          <p:nvPr>
            <p:ph type="ctrTitle"/>
          </p:nvPr>
        </p:nvSpPr>
        <p:spPr>
          <a:xfrm>
            <a:off x="2429950" y="669825"/>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4" name="Google Shape;154;p23"/>
          <p:cNvSpPr txBox="1">
            <a:spLocks noGrp="1"/>
          </p:cNvSpPr>
          <p:nvPr>
            <p:ph type="subTitle" idx="1"/>
          </p:nvPr>
        </p:nvSpPr>
        <p:spPr>
          <a:xfrm>
            <a:off x="2430025" y="1555075"/>
            <a:ext cx="4284000" cy="89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5" name="Google Shape;155;p23"/>
          <p:cNvSpPr txBox="1"/>
          <p:nvPr/>
        </p:nvSpPr>
        <p:spPr>
          <a:xfrm>
            <a:off x="2471250" y="380172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b="1">
                <a:solidFill>
                  <a:schemeClr val="dk1"/>
                </a:solidFill>
                <a:latin typeface="PT Sans"/>
                <a:ea typeface="PT Sans"/>
                <a:cs typeface="PT Sans"/>
                <a:sym typeface="PT Sans"/>
              </a:rPr>
              <a:t>CREDITS:</a:t>
            </a:r>
            <a:r>
              <a:rPr lang="en" sz="1100">
                <a:solidFill>
                  <a:schemeClr val="dk1"/>
                </a:solidFill>
                <a:latin typeface="PT Sans"/>
                <a:ea typeface="PT Sans"/>
                <a:cs typeface="PT Sans"/>
                <a:sym typeface="PT Sans"/>
              </a:rPr>
              <a:t> This presentation template was created by </a:t>
            </a:r>
            <a:r>
              <a:rPr lang="en" sz="1100" b="1" u="sng">
                <a:solidFill>
                  <a:schemeClr val="dk1"/>
                </a:solid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100" b="1" u="sng">
                <a:solidFill>
                  <a:schemeClr val="dk1"/>
                </a:solidFill>
                <a:latin typeface="PT Sans"/>
                <a:ea typeface="PT Sans"/>
                <a:cs typeface="PT Sans"/>
                <a:sym typeface="PT Sans"/>
              </a:rPr>
              <a:t>,</a:t>
            </a:r>
            <a:r>
              <a:rPr lang="en" sz="1100" b="1">
                <a:solidFill>
                  <a:schemeClr val="dk1"/>
                </a:solidFill>
                <a:latin typeface="PT Sans"/>
                <a:ea typeface="PT Sans"/>
                <a:cs typeface="PT Sans"/>
                <a:sym typeface="PT Sans"/>
              </a:rPr>
              <a:t> </a:t>
            </a:r>
            <a:r>
              <a:rPr lang="en" sz="1100">
                <a:solidFill>
                  <a:schemeClr val="dk1"/>
                </a:solidFill>
                <a:latin typeface="PT Sans"/>
                <a:ea typeface="PT Sans"/>
                <a:cs typeface="PT Sans"/>
                <a:sym typeface="PT Sans"/>
              </a:rPr>
              <a:t>and includes icons by </a:t>
            </a:r>
            <a:r>
              <a:rPr lang="en" sz="1100" b="1" u="sng">
                <a:solidFill>
                  <a:schemeClr val="dk1"/>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100" b="1">
                <a:solidFill>
                  <a:schemeClr val="dk1"/>
                </a:solidFill>
                <a:latin typeface="PT Sans"/>
                <a:ea typeface="PT Sans"/>
                <a:cs typeface="PT Sans"/>
                <a:sym typeface="PT Sans"/>
              </a:rPr>
              <a:t> </a:t>
            </a:r>
            <a:r>
              <a:rPr lang="en" sz="1100">
                <a:solidFill>
                  <a:schemeClr val="dk1"/>
                </a:solidFill>
                <a:latin typeface="PT Sans"/>
                <a:ea typeface="PT Sans"/>
                <a:cs typeface="PT Sans"/>
                <a:sym typeface="PT Sans"/>
              </a:rPr>
              <a:t>and infographics &amp; images by </a:t>
            </a:r>
            <a:r>
              <a:rPr lang="en" sz="1100" b="1" u="sng">
                <a:solidFill>
                  <a:schemeClr val="dk1"/>
                </a:solid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endParaRPr sz="1100" b="1" u="sng">
              <a:solidFill>
                <a:schemeClr val="dk1"/>
              </a:solidFill>
              <a:highlight>
                <a:srgbClr val="DFDEFC"/>
              </a:highlight>
              <a:latin typeface="PT Sans"/>
              <a:ea typeface="PT Sans"/>
              <a:cs typeface="PT Sans"/>
              <a:sym typeface="PT Sans"/>
            </a:endParaRPr>
          </a:p>
        </p:txBody>
      </p:sp>
      <p:pic>
        <p:nvPicPr>
          <p:cNvPr id="156" name="Google Shape;156;p23"/>
          <p:cNvPicPr preferRelativeResize="0"/>
          <p:nvPr/>
        </p:nvPicPr>
        <p:blipFill>
          <a:blip r:embed="rId5">
            <a:alphaModFix amt="48000"/>
          </a:blip>
          <a:stretch>
            <a:fillRect/>
          </a:stretch>
        </p:blipFill>
        <p:spPr>
          <a:xfrm rot="10800000" flipH="1">
            <a:off x="-302825" y="-190500"/>
            <a:ext cx="2876502" cy="2713442"/>
          </a:xfrm>
          <a:prstGeom prst="rect">
            <a:avLst/>
          </a:prstGeom>
          <a:noFill/>
          <a:ln>
            <a:noFill/>
          </a:ln>
        </p:spPr>
      </p:pic>
      <p:pic>
        <p:nvPicPr>
          <p:cNvPr id="157" name="Google Shape;157;p23"/>
          <p:cNvPicPr preferRelativeResize="0"/>
          <p:nvPr/>
        </p:nvPicPr>
        <p:blipFill>
          <a:blip r:embed="rId6">
            <a:alphaModFix/>
          </a:blip>
          <a:stretch>
            <a:fillRect/>
          </a:stretch>
        </p:blipFill>
        <p:spPr>
          <a:xfrm rot="10800000" flipH="1">
            <a:off x="5488379" y="2404093"/>
            <a:ext cx="3877873" cy="2923549"/>
          </a:xfrm>
          <a:prstGeom prst="rect">
            <a:avLst/>
          </a:prstGeom>
          <a:noFill/>
          <a:ln>
            <a:noFill/>
          </a:ln>
        </p:spPr>
      </p:pic>
    </p:spTree>
    <p:extLst>
      <p:ext uri="{BB962C8B-B14F-4D97-AF65-F5344CB8AC3E}">
        <p14:creationId xmlns:p14="http://schemas.microsoft.com/office/powerpoint/2010/main" val="409381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076275"/>
            <a:ext cx="7704000" cy="3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pic>
        <p:nvPicPr>
          <p:cNvPr id="22" name="Google Shape;22;p4"/>
          <p:cNvPicPr preferRelativeResize="0"/>
          <p:nvPr/>
        </p:nvPicPr>
        <p:blipFill>
          <a:blip r:embed="rId2">
            <a:alphaModFix amt="42000"/>
          </a:blip>
          <a:stretch>
            <a:fillRect/>
          </a:stretch>
        </p:blipFill>
        <p:spPr>
          <a:xfrm>
            <a:off x="-379025" y="2614200"/>
            <a:ext cx="2876502" cy="2713442"/>
          </a:xfrm>
          <a:prstGeom prst="rect">
            <a:avLst/>
          </a:prstGeom>
          <a:noFill/>
          <a:ln>
            <a:noFill/>
          </a:ln>
        </p:spPr>
      </p:pic>
      <p:pic>
        <p:nvPicPr>
          <p:cNvPr id="23" name="Google Shape;23;p4"/>
          <p:cNvPicPr preferRelativeResize="0"/>
          <p:nvPr/>
        </p:nvPicPr>
        <p:blipFill>
          <a:blip r:embed="rId3">
            <a:alphaModFix/>
          </a:blip>
          <a:stretch>
            <a:fillRect/>
          </a:stretch>
        </p:blipFill>
        <p:spPr>
          <a:xfrm>
            <a:off x="5412179" y="-190500"/>
            <a:ext cx="3877873" cy="2923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26" name="Google Shape;26;p5"/>
          <p:cNvPicPr preferRelativeResize="0"/>
          <p:nvPr/>
        </p:nvPicPr>
        <p:blipFill>
          <a:blip r:embed="rId3">
            <a:alphaModFix/>
          </a:blip>
          <a:stretch>
            <a:fillRect/>
          </a:stretch>
        </p:blipFill>
        <p:spPr>
          <a:xfrm flipH="1">
            <a:off x="-226625" y="-190500"/>
            <a:ext cx="3877873" cy="2923549"/>
          </a:xfrm>
          <a:prstGeom prst="rect">
            <a:avLst/>
          </a:prstGeom>
          <a:noFill/>
          <a:ln>
            <a:noFill/>
          </a:ln>
        </p:spPr>
      </p:pic>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5833197" y="2650350"/>
            <a:ext cx="2590800" cy="14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720000" y="2650350"/>
            <a:ext cx="2590800" cy="14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720000" y="2256800"/>
            <a:ext cx="2590800" cy="45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5833194" y="2256800"/>
            <a:ext cx="2590800" cy="45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mt="48000"/>
          </a:blip>
          <a:stretch>
            <a:fillRect/>
          </a:stretch>
        </p:blipFill>
        <p:spPr>
          <a:xfrm rot="10800000" flipH="1">
            <a:off x="-302825" y="-190500"/>
            <a:ext cx="2876502" cy="2713442"/>
          </a:xfrm>
          <a:prstGeom prst="rect">
            <a:avLst/>
          </a:prstGeom>
          <a:noFill/>
          <a:ln>
            <a:noFill/>
          </a:ln>
        </p:spPr>
      </p:pic>
      <p:pic>
        <p:nvPicPr>
          <p:cNvPr id="34" name="Google Shape;34;p6"/>
          <p:cNvPicPr preferRelativeResize="0"/>
          <p:nvPr/>
        </p:nvPicPr>
        <p:blipFill>
          <a:blip r:embed="rId3">
            <a:alphaModFix/>
          </a:blip>
          <a:stretch>
            <a:fillRect/>
          </a:stretch>
        </p:blipFill>
        <p:spPr>
          <a:xfrm rot="10800000" flipH="1">
            <a:off x="5488379" y="2404093"/>
            <a:ext cx="3877873" cy="2923549"/>
          </a:xfrm>
          <a:prstGeom prst="rect">
            <a:avLst/>
          </a:prstGeom>
          <a:noFill/>
          <a:ln>
            <a:noFill/>
          </a:ln>
        </p:spPr>
      </p:pic>
      <p:sp>
        <p:nvSpPr>
          <p:cNvPr id="35" name="Google Shape;3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a:blip r:embed="rId2">
            <a:alphaModFix amt="48000"/>
          </a:blip>
          <a:stretch>
            <a:fillRect/>
          </a:stretch>
        </p:blipFill>
        <p:spPr>
          <a:xfrm rot="10800000" flipH="1">
            <a:off x="-302825" y="-190500"/>
            <a:ext cx="2876502" cy="2713442"/>
          </a:xfrm>
          <a:prstGeom prst="rect">
            <a:avLst/>
          </a:prstGeom>
          <a:noFill/>
          <a:ln>
            <a:noFill/>
          </a:ln>
        </p:spPr>
      </p:pic>
      <p:pic>
        <p:nvPicPr>
          <p:cNvPr id="38" name="Google Shape;38;p7"/>
          <p:cNvPicPr preferRelativeResize="0"/>
          <p:nvPr/>
        </p:nvPicPr>
        <p:blipFill>
          <a:blip r:embed="rId3">
            <a:alphaModFix/>
          </a:blip>
          <a:stretch>
            <a:fillRect/>
          </a:stretch>
        </p:blipFill>
        <p:spPr>
          <a:xfrm rot="10800000" flipH="1">
            <a:off x="5488379" y="2404093"/>
            <a:ext cx="3877873" cy="2923549"/>
          </a:xfrm>
          <a:prstGeom prst="rect">
            <a:avLst/>
          </a:prstGeom>
          <a:noFill/>
          <a:ln>
            <a:noFill/>
          </a:ln>
        </p:spPr>
      </p:pic>
      <p:sp>
        <p:nvSpPr>
          <p:cNvPr id="39" name="Google Shape;39;p7"/>
          <p:cNvSpPr txBox="1">
            <a:spLocks noGrp="1"/>
          </p:cNvSpPr>
          <p:nvPr>
            <p:ph type="title"/>
          </p:nvPr>
        </p:nvSpPr>
        <p:spPr>
          <a:xfrm>
            <a:off x="720000" y="445025"/>
            <a:ext cx="42372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body" idx="1"/>
          </p:nvPr>
        </p:nvSpPr>
        <p:spPr>
          <a:xfrm>
            <a:off x="720000" y="1530750"/>
            <a:ext cx="4237200" cy="2082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1" name="Google Shape;41;p7"/>
          <p:cNvSpPr>
            <a:spLocks noGrp="1"/>
          </p:cNvSpPr>
          <p:nvPr>
            <p:ph type="pic" idx="2"/>
          </p:nvPr>
        </p:nvSpPr>
        <p:spPr>
          <a:xfrm>
            <a:off x="5453500" y="802050"/>
            <a:ext cx="2975400" cy="3539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4" name="Google Shape;44;p8"/>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45" name="Google Shape;45;p8"/>
          <p:cNvPicPr preferRelativeResize="0"/>
          <p:nvPr/>
        </p:nvPicPr>
        <p:blipFill>
          <a:blip r:embed="rId3">
            <a:alphaModFix/>
          </a:blip>
          <a:stretch>
            <a:fillRect/>
          </a:stretch>
        </p:blipFill>
        <p:spPr>
          <a:xfrm flipH="1">
            <a:off x="-226625" y="-190500"/>
            <a:ext cx="3877873" cy="29235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49" name="Google Shape;49;p9"/>
          <p:cNvPicPr preferRelativeResize="0"/>
          <p:nvPr/>
        </p:nvPicPr>
        <p:blipFill>
          <a:blip r:embed="rId2">
            <a:alphaModFix amt="48000"/>
          </a:blip>
          <a:stretch>
            <a:fillRect/>
          </a:stretch>
        </p:blipFill>
        <p:spPr>
          <a:xfrm flipH="1">
            <a:off x="6565950" y="2614200"/>
            <a:ext cx="2876502" cy="2713442"/>
          </a:xfrm>
          <a:prstGeom prst="rect">
            <a:avLst/>
          </a:prstGeom>
          <a:noFill/>
          <a:ln>
            <a:noFill/>
          </a:ln>
        </p:spPr>
      </p:pic>
      <p:pic>
        <p:nvPicPr>
          <p:cNvPr id="50" name="Google Shape;50;p9"/>
          <p:cNvPicPr preferRelativeResize="0"/>
          <p:nvPr/>
        </p:nvPicPr>
        <p:blipFill>
          <a:blip r:embed="rId3">
            <a:alphaModFix/>
          </a:blip>
          <a:stretch>
            <a:fillRect/>
          </a:stretch>
        </p:blipFill>
        <p:spPr>
          <a:xfrm flipH="1">
            <a:off x="-226625" y="-190500"/>
            <a:ext cx="3877873" cy="29235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6875" y="0"/>
            <a:ext cx="9144000" cy="5157300"/>
          </a:xfrm>
          <a:prstGeom prst="rect">
            <a:avLst/>
          </a:prstGeom>
          <a:noFill/>
          <a:ln>
            <a:noFill/>
          </a:ln>
        </p:spPr>
      </p:sp>
      <p:sp>
        <p:nvSpPr>
          <p:cNvPr id="53" name="Google Shape;53;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1pPr>
            <a:lvl2pPr marL="914400" lvl="1"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2pPr>
            <a:lvl3pPr marL="1371600" lvl="2"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3pPr>
            <a:lvl4pPr marL="1828800" lvl="3"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4pPr>
            <a:lvl5pPr marL="2286000" lvl="4"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5pPr>
            <a:lvl6pPr marL="2743200" lvl="5"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6pPr>
            <a:lvl7pPr marL="3200400" lvl="6"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7pPr>
            <a:lvl8pPr marL="3657600" lvl="7"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8pPr>
            <a:lvl9pPr marL="4114800" lvl="8" indent="-30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 id="2147483663" r:id="rId14"/>
    <p:sldLayoutId id="2147483665" r:id="rId15"/>
    <p:sldLayoutId id="2147483666" r:id="rId16"/>
    <p:sldLayoutId id="2147483667" r:id="rId17"/>
    <p:sldLayoutId id="2147483668"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6" name="Google Shape;166;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ctrTitle"/>
          </p:nvPr>
        </p:nvSpPr>
        <p:spPr>
          <a:xfrm>
            <a:off x="715050" y="2571750"/>
            <a:ext cx="7713900" cy="8638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u="sng" dirty="0"/>
              <a:t>Netfield</a:t>
            </a:r>
            <a:br>
              <a:rPr lang="en-US"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21E956-49EC-1E95-19B6-5A7860A8217A}"/>
              </a:ext>
            </a:extLst>
          </p:cNvPr>
          <p:cNvSpPr>
            <a:spLocks noGrp="1"/>
          </p:cNvSpPr>
          <p:nvPr>
            <p:ph type="body" idx="1"/>
          </p:nvPr>
        </p:nvSpPr>
        <p:spPr>
          <a:xfrm>
            <a:off x="1048469" y="275740"/>
            <a:ext cx="7858922" cy="5252224"/>
          </a:xfrm>
        </p:spPr>
        <p:txBody>
          <a:bodyPr/>
          <a:lstStyle/>
          <a:p>
            <a:pPr marL="139700" indent="0">
              <a:spcBef>
                <a:spcPts val="300"/>
              </a:spcBef>
              <a:spcAft>
                <a:spcPts val="300"/>
              </a:spcAft>
              <a:buNone/>
            </a:pPr>
            <a:r>
              <a:rPr lang="en-US" sz="1600" b="1" dirty="0">
                <a:solidFill>
                  <a:schemeClr val="dk1"/>
                </a:solidFill>
                <a:latin typeface="Bahnschrift Light" panose="020B0502040204020203" pitchFamily="34" charset="0"/>
              </a:rPr>
              <a:t>8.   Define the function ‘packet</a:t>
            </a:r>
            <a:r>
              <a:rPr lang="en-US" sz="1600" b="1" dirty="0">
                <a:latin typeface="Bahnschrift Light" panose="020B0502040204020203" pitchFamily="34" charset="0"/>
              </a:rPr>
              <a:t>_selected (event)’ to handle the selection of packet </a:t>
            </a:r>
          </a:p>
          <a:p>
            <a:pPr marL="139700" indent="0">
              <a:spcBef>
                <a:spcPts val="300"/>
              </a:spcBef>
              <a:spcAft>
                <a:spcPts val="300"/>
              </a:spcAft>
              <a:buNone/>
            </a:pPr>
            <a:r>
              <a:rPr lang="en-US" sz="1600" b="1" dirty="0">
                <a:latin typeface="Bahnschrift Light" panose="020B0502040204020203" pitchFamily="34" charset="0"/>
              </a:rPr>
              <a:t>       in the packet ‘treeview’ :</a:t>
            </a:r>
          </a:p>
          <a:p>
            <a:pPr>
              <a:spcBef>
                <a:spcPts val="300"/>
              </a:spcBef>
              <a:spcAft>
                <a:spcPts val="300"/>
              </a:spcAft>
              <a:buFontTx/>
              <a:buChar char="-"/>
            </a:pPr>
            <a:r>
              <a:rPr lang="en-US" dirty="0">
                <a:solidFill>
                  <a:schemeClr val="dk1"/>
                </a:solidFill>
                <a:latin typeface="PT Sans" panose="020B0604020202020204" charset="0"/>
              </a:rPr>
              <a:t>Get the selected packet from the treeview.</a:t>
            </a:r>
          </a:p>
          <a:p>
            <a:pPr>
              <a:spcBef>
                <a:spcPts val="300"/>
              </a:spcBef>
              <a:spcAft>
                <a:spcPts val="300"/>
              </a:spcAft>
              <a:buFontTx/>
              <a:buChar char="-"/>
            </a:pPr>
            <a:r>
              <a:rPr lang="en-US" dirty="0">
                <a:solidFill>
                  <a:schemeClr val="dk1"/>
                </a:solidFill>
                <a:latin typeface="PT Sans" panose="020B0604020202020204" charset="0"/>
              </a:rPr>
              <a:t>Call ‘</a:t>
            </a:r>
            <a:r>
              <a:rPr lang="en-US" b="1" dirty="0">
                <a:solidFill>
                  <a:schemeClr val="dk1"/>
                </a:solidFill>
                <a:latin typeface="PT Sans" panose="020B0604020202020204" charset="0"/>
              </a:rPr>
              <a:t>show</a:t>
            </a:r>
            <a:r>
              <a:rPr lang="en-US" b="1" dirty="0">
                <a:latin typeface="Bahnschrift Light" panose="020B0502040204020203" pitchFamily="34" charset="0"/>
              </a:rPr>
              <a:t>_packet_details’ </a:t>
            </a:r>
            <a:r>
              <a:rPr lang="en-US" dirty="0">
                <a:latin typeface="Bahnschrift Light" panose="020B0502040204020203" pitchFamily="34" charset="0"/>
              </a:rPr>
              <a:t>to display the details of the selected packet in a new window.</a:t>
            </a:r>
          </a:p>
          <a:p>
            <a:pPr marL="139700" indent="0">
              <a:spcBef>
                <a:spcPts val="300"/>
              </a:spcBef>
              <a:spcAft>
                <a:spcPts val="300"/>
              </a:spcAft>
              <a:buNone/>
            </a:pPr>
            <a:r>
              <a:rPr lang="en-US" sz="1600" b="1" dirty="0">
                <a:solidFill>
                  <a:schemeClr val="dk1"/>
                </a:solidFill>
                <a:latin typeface="Bahnschrift Light" panose="020B0502040204020203" pitchFamily="34" charset="0"/>
              </a:rPr>
              <a:t>9.   Define a function ‘show</a:t>
            </a:r>
            <a:r>
              <a:rPr lang="en-US" sz="1600" b="1" dirty="0">
                <a:latin typeface="Bahnschrift Light" panose="020B0502040204020203" pitchFamily="34" charset="0"/>
              </a:rPr>
              <a:t>_packet_details(packet)’ to display the details of a        selected packet:</a:t>
            </a:r>
            <a:r>
              <a:rPr lang="en-US" sz="1600" b="1" dirty="0">
                <a:solidFill>
                  <a:schemeClr val="dk1"/>
                </a:solidFill>
                <a:latin typeface="Bahnschrift Light" panose="020B0502040204020203" pitchFamily="34" charset="0"/>
              </a:rPr>
              <a:t> </a:t>
            </a:r>
          </a:p>
          <a:p>
            <a:pPr>
              <a:spcBef>
                <a:spcPts val="300"/>
              </a:spcBef>
              <a:spcAft>
                <a:spcPts val="300"/>
              </a:spcAft>
              <a:buFontTx/>
              <a:buChar char="-"/>
            </a:pPr>
            <a:r>
              <a:rPr lang="en-US" dirty="0">
                <a:solidFill>
                  <a:schemeClr val="dk1"/>
                </a:solidFill>
                <a:latin typeface="PT Sans" panose="020B0604020202020204" charset="0"/>
              </a:rPr>
              <a:t>Create a new window for displaying the packet details.</a:t>
            </a:r>
          </a:p>
          <a:p>
            <a:pPr>
              <a:spcBef>
                <a:spcPts val="300"/>
              </a:spcBef>
              <a:spcAft>
                <a:spcPts val="300"/>
              </a:spcAft>
              <a:buFontTx/>
              <a:buChar char="-"/>
            </a:pPr>
            <a:r>
              <a:rPr lang="en-US" dirty="0">
                <a:solidFill>
                  <a:schemeClr val="dk1"/>
                </a:solidFill>
                <a:latin typeface="PT Sans" panose="020B0604020202020204" charset="0"/>
              </a:rPr>
              <a:t>Extract and format the packet details, including time stamp, protocol, source IP, destination IP, and Packet length.</a:t>
            </a:r>
          </a:p>
          <a:p>
            <a:pPr>
              <a:spcBef>
                <a:spcPts val="300"/>
              </a:spcBef>
              <a:spcAft>
                <a:spcPts val="300"/>
              </a:spcAft>
              <a:buFontTx/>
              <a:buChar char="-"/>
            </a:pPr>
            <a:r>
              <a:rPr lang="en-US" dirty="0">
                <a:solidFill>
                  <a:schemeClr val="dk1"/>
                </a:solidFill>
                <a:latin typeface="PT Sans" panose="020B0604020202020204" charset="0"/>
              </a:rPr>
              <a:t>Retrieve and display the packet details in a scrolled text box.</a:t>
            </a:r>
          </a:p>
          <a:p>
            <a:pPr marL="139700" indent="0">
              <a:spcBef>
                <a:spcPts val="300"/>
              </a:spcBef>
              <a:spcAft>
                <a:spcPts val="300"/>
              </a:spcAft>
              <a:buNone/>
            </a:pPr>
            <a:r>
              <a:rPr lang="en-US" sz="1600" b="1" dirty="0">
                <a:solidFill>
                  <a:schemeClr val="dk1"/>
                </a:solidFill>
                <a:latin typeface="Bahnschrift Light" panose="020B0502040204020203" pitchFamily="34" charset="0"/>
              </a:rPr>
              <a:t>10.  Define a function ‘start</a:t>
            </a:r>
            <a:r>
              <a:rPr lang="en-US" sz="1600" b="1" dirty="0">
                <a:latin typeface="Bahnschrift Light" panose="020B0502040204020203" pitchFamily="34" charset="0"/>
              </a:rPr>
              <a:t>_capture()’ to begin capturing the network packets:</a:t>
            </a:r>
          </a:p>
          <a:p>
            <a:pPr>
              <a:spcBef>
                <a:spcPts val="300"/>
              </a:spcBef>
              <a:spcAft>
                <a:spcPts val="300"/>
              </a:spcAft>
              <a:buFontTx/>
              <a:buChar char="-"/>
            </a:pPr>
            <a:r>
              <a:rPr lang="en-US" dirty="0">
                <a:solidFill>
                  <a:schemeClr val="dk1"/>
                </a:solidFill>
                <a:latin typeface="PT Sans" panose="020B0604020202020204" charset="0"/>
              </a:rPr>
              <a:t>Set the ‘</a:t>
            </a:r>
            <a:r>
              <a:rPr lang="en-US" b="1" dirty="0">
                <a:solidFill>
                  <a:schemeClr val="dk1"/>
                </a:solidFill>
                <a:latin typeface="PT Sans" panose="020B0604020202020204" charset="0"/>
              </a:rPr>
              <a:t>capturing’ </a:t>
            </a:r>
            <a:r>
              <a:rPr lang="en-US" dirty="0">
                <a:solidFill>
                  <a:schemeClr val="dk1"/>
                </a:solidFill>
                <a:latin typeface="PT Sans" panose="020B0604020202020204" charset="0"/>
              </a:rPr>
              <a:t>flag to </a:t>
            </a:r>
            <a:r>
              <a:rPr lang="en-US" b="1" dirty="0">
                <a:solidFill>
                  <a:schemeClr val="dk1"/>
                </a:solidFill>
                <a:latin typeface="PT Sans" panose="020B0604020202020204" charset="0"/>
              </a:rPr>
              <a:t>‘True</a:t>
            </a:r>
            <a:r>
              <a:rPr lang="en-US" dirty="0">
                <a:solidFill>
                  <a:schemeClr val="dk1"/>
                </a:solidFill>
                <a:latin typeface="PT Sans" panose="020B0604020202020204" charset="0"/>
              </a:rPr>
              <a:t>’.</a:t>
            </a:r>
          </a:p>
          <a:p>
            <a:pPr>
              <a:spcBef>
                <a:spcPts val="300"/>
              </a:spcBef>
              <a:spcAft>
                <a:spcPts val="300"/>
              </a:spcAft>
              <a:buFontTx/>
              <a:buChar char="-"/>
            </a:pPr>
            <a:r>
              <a:rPr lang="en-US" dirty="0">
                <a:solidFill>
                  <a:schemeClr val="dk1"/>
                </a:solidFill>
                <a:latin typeface="PT Sans" panose="020B0604020202020204" charset="0"/>
              </a:rPr>
              <a:t>Get the Network Interface and capture filter from the user Input.</a:t>
            </a:r>
          </a:p>
          <a:p>
            <a:pPr>
              <a:spcBef>
                <a:spcPts val="300"/>
              </a:spcBef>
              <a:spcAft>
                <a:spcPts val="300"/>
              </a:spcAft>
              <a:buFontTx/>
              <a:buChar char="-"/>
            </a:pPr>
            <a:r>
              <a:rPr lang="en-US" dirty="0">
                <a:solidFill>
                  <a:schemeClr val="dk1"/>
                </a:solidFill>
                <a:latin typeface="PT Sans" panose="020B0604020202020204" charset="0"/>
              </a:rPr>
              <a:t>Attempt to start a </a:t>
            </a:r>
            <a:r>
              <a:rPr lang="en-US" b="1" dirty="0">
                <a:solidFill>
                  <a:schemeClr val="dk1"/>
                </a:solidFill>
                <a:latin typeface="PT Sans" panose="020B0604020202020204" charset="0"/>
              </a:rPr>
              <a:t>Live Capture </a:t>
            </a:r>
            <a:r>
              <a:rPr lang="en-US" dirty="0">
                <a:solidFill>
                  <a:schemeClr val="dk1"/>
                </a:solidFill>
                <a:latin typeface="PT Sans" panose="020B0604020202020204" charset="0"/>
              </a:rPr>
              <a:t>using ‘</a:t>
            </a:r>
            <a:r>
              <a:rPr lang="en-US" b="1" dirty="0">
                <a:solidFill>
                  <a:schemeClr val="dk1"/>
                </a:solidFill>
                <a:latin typeface="PT Sans" panose="020B0604020202020204" charset="0"/>
              </a:rPr>
              <a:t>PyShark’.</a:t>
            </a:r>
          </a:p>
          <a:p>
            <a:pPr>
              <a:spcBef>
                <a:spcPts val="300"/>
              </a:spcBef>
              <a:spcAft>
                <a:spcPts val="300"/>
              </a:spcAft>
              <a:buFontTx/>
              <a:buChar char="-"/>
            </a:pPr>
            <a:r>
              <a:rPr lang="en-US" dirty="0">
                <a:solidFill>
                  <a:schemeClr val="dk1"/>
                </a:solidFill>
                <a:latin typeface="PT Sans" panose="020B0604020202020204" charset="0"/>
              </a:rPr>
              <a:t>Capture packets continuously and analyze them until </a:t>
            </a:r>
            <a:r>
              <a:rPr lang="en-US" b="1" dirty="0">
                <a:solidFill>
                  <a:schemeClr val="dk1"/>
                </a:solidFill>
                <a:latin typeface="PT Sans" panose="020B0604020202020204" charset="0"/>
              </a:rPr>
              <a:t>‘capturing</a:t>
            </a:r>
            <a:r>
              <a:rPr lang="en-US" dirty="0">
                <a:solidFill>
                  <a:schemeClr val="dk1"/>
                </a:solidFill>
                <a:latin typeface="PT Sans" panose="020B0604020202020204" charset="0"/>
              </a:rPr>
              <a:t>’ </a:t>
            </a:r>
            <a:r>
              <a:rPr lang="en-US" b="1" dirty="0">
                <a:solidFill>
                  <a:schemeClr val="dk1"/>
                </a:solidFill>
                <a:latin typeface="PT Sans" panose="020B0604020202020204" charset="0"/>
              </a:rPr>
              <a:t>is ‘False’.</a:t>
            </a:r>
          </a:p>
          <a:p>
            <a:pPr>
              <a:spcBef>
                <a:spcPts val="300"/>
              </a:spcBef>
              <a:spcAft>
                <a:spcPts val="300"/>
              </a:spcAft>
              <a:buFontTx/>
              <a:buChar char="-"/>
            </a:pPr>
            <a:r>
              <a:rPr lang="en-US" dirty="0">
                <a:solidFill>
                  <a:schemeClr val="dk1"/>
                </a:solidFill>
                <a:latin typeface="PT Sans" panose="020B0604020202020204" charset="0"/>
              </a:rPr>
              <a:t>Update the captured data display using </a:t>
            </a:r>
            <a:r>
              <a:rPr lang="en-US" b="1" dirty="0">
                <a:solidFill>
                  <a:schemeClr val="dk1"/>
                </a:solidFill>
                <a:latin typeface="PT Sans" panose="020B0604020202020204" charset="0"/>
              </a:rPr>
              <a:t>‘show</a:t>
            </a:r>
            <a:r>
              <a:rPr lang="en-US" b="1" dirty="0">
                <a:latin typeface="Bahnschrift Light" panose="020B0502040204020203" pitchFamily="34" charset="0"/>
              </a:rPr>
              <a:t>_captured_data’.</a:t>
            </a:r>
            <a:endParaRPr lang="en-US" dirty="0">
              <a:solidFill>
                <a:schemeClr val="dk1"/>
              </a:solidFill>
              <a:latin typeface="PT Sans" panose="020B0604020202020204" charset="0"/>
            </a:endParaRPr>
          </a:p>
          <a:p>
            <a:pPr>
              <a:spcBef>
                <a:spcPts val="300"/>
              </a:spcBef>
              <a:spcAft>
                <a:spcPts val="300"/>
              </a:spcAft>
              <a:buFontTx/>
              <a:buChar char="-"/>
            </a:pPr>
            <a:endParaRPr lang="en-US" dirty="0">
              <a:solidFill>
                <a:schemeClr val="dk1"/>
              </a:solidFill>
              <a:latin typeface="PT Sans" panose="020B0604020202020204" charset="0"/>
            </a:endParaRPr>
          </a:p>
        </p:txBody>
      </p:sp>
    </p:spTree>
    <p:extLst>
      <p:ext uri="{BB962C8B-B14F-4D97-AF65-F5344CB8AC3E}">
        <p14:creationId xmlns:p14="http://schemas.microsoft.com/office/powerpoint/2010/main" val="4017543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7" name="TextBox 6"/>
          <p:cNvSpPr txBox="1"/>
          <p:nvPr/>
        </p:nvSpPr>
        <p:spPr>
          <a:xfrm>
            <a:off x="919596" y="218971"/>
            <a:ext cx="7304808" cy="3585597"/>
          </a:xfrm>
          <a:prstGeom prst="rect">
            <a:avLst/>
          </a:prstGeom>
          <a:noFill/>
        </p:spPr>
        <p:txBody>
          <a:bodyPr wrap="square" rtlCol="0">
            <a:spAutoFit/>
          </a:bodyPr>
          <a:lstStyle/>
          <a:p>
            <a:pPr>
              <a:spcBef>
                <a:spcPts val="300"/>
              </a:spcBef>
              <a:spcAft>
                <a:spcPts val="300"/>
              </a:spcAft>
            </a:pPr>
            <a:r>
              <a:rPr lang="en-US" sz="1600" b="1" dirty="0">
                <a:latin typeface="Bahnschrift Light" panose="020B0502040204020203" pitchFamily="34" charset="0"/>
              </a:rPr>
              <a:t>11. Define a function ‘stop_capture()’ to stop the packet capture: </a:t>
            </a:r>
          </a:p>
          <a:p>
            <a:pPr marL="171450" indent="-171450">
              <a:spcBef>
                <a:spcPts val="300"/>
              </a:spcBef>
              <a:spcAft>
                <a:spcPts val="300"/>
              </a:spcAft>
              <a:buFontTx/>
              <a:buChar char="-"/>
            </a:pPr>
            <a:r>
              <a:rPr lang="en-US" sz="1200" dirty="0">
                <a:latin typeface="PT Sans" panose="020B0604020202020204" charset="0"/>
              </a:rPr>
              <a:t> Set the </a:t>
            </a:r>
            <a:r>
              <a:rPr lang="en-US" sz="1200" b="1" dirty="0">
                <a:latin typeface="PT Sans" panose="020B0604020202020204" charset="0"/>
              </a:rPr>
              <a:t>‘capturing’ </a:t>
            </a:r>
            <a:r>
              <a:rPr lang="en-US" sz="1200" dirty="0">
                <a:latin typeface="PT Sans" panose="020B0604020202020204" charset="0"/>
              </a:rPr>
              <a:t>flag to ‘</a:t>
            </a:r>
            <a:r>
              <a:rPr lang="en-US" sz="1200" b="1" dirty="0">
                <a:latin typeface="PT Sans" panose="020B0604020202020204" charset="0"/>
              </a:rPr>
              <a:t>False’ .</a:t>
            </a:r>
          </a:p>
          <a:p>
            <a:pPr>
              <a:spcBef>
                <a:spcPts val="300"/>
              </a:spcBef>
              <a:spcAft>
                <a:spcPts val="300"/>
              </a:spcAft>
            </a:pPr>
            <a:r>
              <a:rPr lang="en-US" sz="1600" b="1" dirty="0">
                <a:latin typeface="Bahnschrift Light" panose="020B0502040204020203" pitchFamily="34" charset="0"/>
              </a:rPr>
              <a:t>12. Define a function ‘referesh_data()’ to refresh the captured data:</a:t>
            </a:r>
          </a:p>
          <a:p>
            <a:pPr marL="171450" indent="-171450">
              <a:spcBef>
                <a:spcPts val="300"/>
              </a:spcBef>
              <a:spcAft>
                <a:spcPts val="300"/>
              </a:spcAft>
              <a:buFontTx/>
              <a:buChar char="-"/>
            </a:pPr>
            <a:r>
              <a:rPr lang="en-US" sz="1200" dirty="0">
                <a:latin typeface="PT Sans" panose="020B0604020202020204" charset="0"/>
              </a:rPr>
              <a:t>Check if packet capture is still running; if so, display an error message.</a:t>
            </a:r>
          </a:p>
          <a:p>
            <a:pPr marL="171450" indent="-171450">
              <a:spcBef>
                <a:spcPts val="300"/>
              </a:spcBef>
              <a:spcAft>
                <a:spcPts val="300"/>
              </a:spcAft>
              <a:buFontTx/>
              <a:buChar char="-"/>
            </a:pPr>
            <a:r>
              <a:rPr lang="en-US" sz="1200" dirty="0">
                <a:latin typeface="PT Sans" panose="020B0604020202020204" charset="0"/>
              </a:rPr>
              <a:t>If not, clear the displayed data and reset the Wi-Fi IP address Label </a:t>
            </a:r>
            <a:r>
              <a:rPr lang="en-US" sz="1600" b="1" dirty="0">
                <a:latin typeface="Bahnschrift Light" panose="020B0502040204020203" pitchFamily="34" charset="0"/>
              </a:rPr>
              <a:t>Create Global Variables:</a:t>
            </a:r>
          </a:p>
          <a:p>
            <a:pPr marL="171450" indent="-171450">
              <a:spcBef>
                <a:spcPts val="300"/>
              </a:spcBef>
              <a:spcAft>
                <a:spcPts val="300"/>
              </a:spcAft>
              <a:buFont typeface="Arial" panose="020B0604020202020204" pitchFamily="34" charset="0"/>
              <a:buChar char="•"/>
            </a:pPr>
            <a:r>
              <a:rPr lang="en-US" sz="1200" b="1" dirty="0">
                <a:latin typeface="PT Sans" panose="020B0604020202020204" charset="0"/>
              </a:rPr>
              <a:t>‘capturing’</a:t>
            </a:r>
            <a:r>
              <a:rPr lang="en-US" sz="1200" dirty="0">
                <a:latin typeface="PT Sans" panose="020B0604020202020204" charset="0"/>
              </a:rPr>
              <a:t> to track whether packet capture is running.</a:t>
            </a:r>
          </a:p>
          <a:p>
            <a:pPr marL="171450" indent="-171450">
              <a:spcBef>
                <a:spcPts val="300"/>
              </a:spcBef>
              <a:spcAft>
                <a:spcPts val="300"/>
              </a:spcAft>
              <a:buFont typeface="Arial" panose="020B0604020202020204" pitchFamily="34" charset="0"/>
              <a:buChar char="•"/>
            </a:pPr>
            <a:r>
              <a:rPr lang="en-US" sz="1200" b="1" dirty="0">
                <a:latin typeface="PT Sans" panose="020B0604020202020204" charset="0"/>
              </a:rPr>
              <a:t>‘capture</a:t>
            </a:r>
            <a:r>
              <a:rPr lang="en-US" sz="1200" b="1" dirty="0">
                <a:latin typeface="Bahnschrift Light" panose="020B0502040204020203" pitchFamily="34" charset="0"/>
              </a:rPr>
              <a:t>_duration’</a:t>
            </a:r>
            <a:r>
              <a:rPr lang="en-US" sz="1200" dirty="0">
                <a:latin typeface="Bahnschrift Light" panose="020B0502040204020203" pitchFamily="34" charset="0"/>
              </a:rPr>
              <a:t> to store the specified capture duration.</a:t>
            </a:r>
          </a:p>
          <a:p>
            <a:pPr>
              <a:spcBef>
                <a:spcPts val="300"/>
              </a:spcBef>
              <a:spcAft>
                <a:spcPts val="300"/>
              </a:spcAft>
            </a:pPr>
            <a:r>
              <a:rPr lang="en-US" dirty="0">
                <a:latin typeface="Bahnschrift Light" panose="020B0502040204020203" pitchFamily="34" charset="0"/>
              </a:rPr>
              <a:t>13 .Create the main application window </a:t>
            </a:r>
            <a:r>
              <a:rPr lang="en-US" b="1" dirty="0">
                <a:latin typeface="Bahnschrift Light" panose="020B0502040204020203" pitchFamily="34" charset="0"/>
              </a:rPr>
              <a:t>(‘root’) </a:t>
            </a:r>
            <a:r>
              <a:rPr lang="en-US" dirty="0">
                <a:latin typeface="Bahnschrift Light" panose="020B0502040204020203" pitchFamily="34" charset="0"/>
              </a:rPr>
              <a:t>using </a:t>
            </a:r>
            <a:r>
              <a:rPr lang="en-US" b="1" dirty="0">
                <a:latin typeface="Bahnschrift Light" panose="020B0502040204020203" pitchFamily="34" charset="0"/>
              </a:rPr>
              <a:t>tkinter </a:t>
            </a:r>
            <a:r>
              <a:rPr lang="en-US" dirty="0">
                <a:latin typeface="Bahnschrift Light" panose="020B0502040204020203" pitchFamily="34" charset="0"/>
              </a:rPr>
              <a:t>and configure its appearance and size.</a:t>
            </a:r>
          </a:p>
          <a:p>
            <a:pPr>
              <a:spcBef>
                <a:spcPts val="300"/>
              </a:spcBef>
              <a:spcAft>
                <a:spcPts val="300"/>
              </a:spcAft>
            </a:pPr>
            <a:endParaRPr lang="en-US" sz="1200" dirty="0">
              <a:latin typeface="PT Sans" panose="020B0604020202020204" charset="0"/>
            </a:endParaRPr>
          </a:p>
          <a:p>
            <a:pPr>
              <a:spcBef>
                <a:spcPts val="300"/>
              </a:spcBef>
              <a:spcAft>
                <a:spcPts val="300"/>
              </a:spcAft>
            </a:pPr>
            <a:endParaRPr lang="en-US" sz="1200" dirty="0">
              <a:latin typeface="PT Sans" panose="020B0604020202020204" charset="0"/>
            </a:endParaRPr>
          </a:p>
          <a:p>
            <a:pPr>
              <a:spcBef>
                <a:spcPts val="300"/>
              </a:spcBef>
              <a:spcAft>
                <a:spcPts val="300"/>
              </a:spcAft>
            </a:pPr>
            <a:endParaRPr lang="en-US" sz="1200" dirty="0">
              <a:latin typeface="Bahnschrift Light" panose="020B0502040204020203" pitchFamily="34" charset="0"/>
            </a:endParaRPr>
          </a:p>
          <a:p>
            <a:pPr>
              <a:spcBef>
                <a:spcPts val="300"/>
              </a:spcBef>
              <a:spcAft>
                <a:spcPts val="300"/>
              </a:spcAft>
            </a:pPr>
            <a:endParaRPr lang="en-US" sz="1200" b="1" dirty="0">
              <a:latin typeface="PT Sans" panose="020B0604020202020204" charset="0"/>
            </a:endParaRPr>
          </a:p>
        </p:txBody>
      </p:sp>
      <p:sp>
        <p:nvSpPr>
          <p:cNvPr id="3" name="TextBox 2"/>
          <p:cNvSpPr txBox="1"/>
          <p:nvPr/>
        </p:nvSpPr>
        <p:spPr>
          <a:xfrm>
            <a:off x="919596" y="2685396"/>
            <a:ext cx="7649737" cy="2900794"/>
          </a:xfrm>
          <a:prstGeom prst="rect">
            <a:avLst/>
          </a:prstGeom>
          <a:noFill/>
        </p:spPr>
        <p:txBody>
          <a:bodyPr wrap="square" rtlCol="0">
            <a:spAutoFit/>
          </a:bodyPr>
          <a:lstStyle/>
          <a:p>
            <a:pPr>
              <a:spcBef>
                <a:spcPts val="300"/>
              </a:spcBef>
              <a:spcAft>
                <a:spcPts val="300"/>
              </a:spcAft>
            </a:pPr>
            <a:r>
              <a:rPr lang="en-US" dirty="0">
                <a:latin typeface="Bahnschrift Light" panose="020B0502040204020203" pitchFamily="34" charset="0"/>
              </a:rPr>
              <a:t>Create and configure GUI elements:</a:t>
            </a:r>
          </a:p>
          <a:p>
            <a:pPr marL="285750" indent="-285750">
              <a:spcBef>
                <a:spcPts val="300"/>
              </a:spcBef>
              <a:spcAft>
                <a:spcPts val="300"/>
              </a:spcAft>
              <a:buFontTx/>
              <a:buChar char="-"/>
            </a:pPr>
            <a:r>
              <a:rPr lang="en-US" dirty="0">
                <a:latin typeface="Bahnschrift Light" panose="020B0502040204020203" pitchFamily="34" charset="0"/>
              </a:rPr>
              <a:t>Label for displaying information.</a:t>
            </a:r>
          </a:p>
          <a:p>
            <a:pPr marL="285750" indent="-285750">
              <a:spcBef>
                <a:spcPts val="300"/>
              </a:spcBef>
              <a:spcAft>
                <a:spcPts val="300"/>
              </a:spcAft>
              <a:buFontTx/>
              <a:buChar char="-"/>
            </a:pPr>
            <a:r>
              <a:rPr lang="en-US" dirty="0">
                <a:latin typeface="Bahnschrift Light" panose="020B0502040204020203" pitchFamily="34" charset="0"/>
              </a:rPr>
              <a:t>Entry fields for a user input.</a:t>
            </a:r>
          </a:p>
          <a:p>
            <a:pPr marL="285750" indent="-285750">
              <a:spcBef>
                <a:spcPts val="300"/>
              </a:spcBef>
              <a:spcAft>
                <a:spcPts val="300"/>
              </a:spcAft>
              <a:buFontTx/>
              <a:buChar char="-"/>
            </a:pPr>
            <a:r>
              <a:rPr lang="en-US" dirty="0">
                <a:latin typeface="Bahnschrift Light" panose="020B0502040204020203" pitchFamily="34" charset="0"/>
              </a:rPr>
              <a:t>Buttons for starting, stopping, and refreshing the data capture.</a:t>
            </a:r>
          </a:p>
          <a:p>
            <a:pPr marL="285750" indent="-285750">
              <a:spcBef>
                <a:spcPts val="300"/>
              </a:spcBef>
              <a:spcAft>
                <a:spcPts val="300"/>
              </a:spcAft>
              <a:buFontTx/>
              <a:buChar char="-"/>
            </a:pPr>
            <a:r>
              <a:rPr lang="en-US" dirty="0">
                <a:latin typeface="Bahnschrift Light" panose="020B0502040204020203" pitchFamily="34" charset="0"/>
              </a:rPr>
              <a:t>A scrolled text box for displaying the captured packet data.</a:t>
            </a:r>
          </a:p>
          <a:p>
            <a:pPr marL="285750" indent="-285750">
              <a:spcBef>
                <a:spcPts val="300"/>
              </a:spcBef>
              <a:spcAft>
                <a:spcPts val="300"/>
              </a:spcAft>
              <a:buFontTx/>
              <a:buChar char="-"/>
            </a:pPr>
            <a:r>
              <a:rPr lang="en-US" dirty="0">
                <a:latin typeface="Bahnschrift Light" panose="020B0502040204020203" pitchFamily="34" charset="0"/>
              </a:rPr>
              <a:t>Scrollbars for scrolling through the text box.</a:t>
            </a:r>
          </a:p>
          <a:p>
            <a:pPr marL="285750" indent="-285750">
              <a:spcBef>
                <a:spcPts val="300"/>
              </a:spcBef>
              <a:spcAft>
                <a:spcPts val="300"/>
              </a:spcAft>
              <a:buFontTx/>
              <a:buChar char="-"/>
            </a:pPr>
            <a:r>
              <a:rPr lang="en-US" dirty="0">
                <a:latin typeface="Bahnschrift Light" panose="020B0502040204020203" pitchFamily="34" charset="0"/>
              </a:rPr>
              <a:t>A treeview widget for displaying a summary of captured packets.</a:t>
            </a:r>
          </a:p>
          <a:p>
            <a:pPr>
              <a:spcBef>
                <a:spcPts val="300"/>
              </a:spcBef>
              <a:spcAft>
                <a:spcPts val="300"/>
              </a:spcAft>
            </a:pPr>
            <a:r>
              <a:rPr lang="en-US" dirty="0">
                <a:latin typeface="Bahnschrift Light" panose="020B0502040204020203" pitchFamily="34" charset="0"/>
              </a:rPr>
              <a:t>14.Setup the GUI loop using </a:t>
            </a:r>
            <a:r>
              <a:rPr lang="en-US" b="1" dirty="0">
                <a:latin typeface="Bahnschrift Light" panose="020B0502040204020203" pitchFamily="34" charset="0"/>
              </a:rPr>
              <a:t>‘root.mainloop()’ </a:t>
            </a:r>
            <a:r>
              <a:rPr lang="en-US" dirty="0">
                <a:latin typeface="Bahnschrift Light" panose="020B0502040204020203" pitchFamily="34" charset="0"/>
              </a:rPr>
              <a:t>to launch the application.</a:t>
            </a:r>
          </a:p>
          <a:p>
            <a:pPr>
              <a:spcBef>
                <a:spcPts val="300"/>
              </a:spcBef>
              <a:spcAft>
                <a:spcPts val="300"/>
              </a:spcAft>
            </a:pPr>
            <a:endParaRPr lang="en-US" dirty="0">
              <a:latin typeface="Bahnschrift Light" panose="020B0502040204020203" pitchFamily="34" charset="0"/>
            </a:endParaRPr>
          </a:p>
          <a:p>
            <a:endParaRPr lang="en-US" dirty="0">
              <a:latin typeface="Bahnschrift Light" panose="020B05020402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Title 1">
            <a:extLst>
              <a:ext uri="{FF2B5EF4-FFF2-40B4-BE49-F238E27FC236}">
                <a16:creationId xmlns:a16="http://schemas.microsoft.com/office/drawing/2014/main" id="{2EADA150-2DC1-268D-4EDE-98610C55C255}"/>
              </a:ext>
            </a:extLst>
          </p:cNvPr>
          <p:cNvSpPr>
            <a:spLocks noGrp="1"/>
          </p:cNvSpPr>
          <p:nvPr>
            <p:ph type="title"/>
          </p:nvPr>
        </p:nvSpPr>
        <p:spPr/>
        <p:txBody>
          <a:bodyPr/>
          <a:lstStyle/>
          <a:p>
            <a:r>
              <a:rPr lang="en-IN" dirty="0"/>
              <a:t>Novelty of the project</a:t>
            </a:r>
          </a:p>
        </p:txBody>
      </p:sp>
      <p:sp>
        <p:nvSpPr>
          <p:cNvPr id="3" name="Text Placeholder 2">
            <a:extLst>
              <a:ext uri="{FF2B5EF4-FFF2-40B4-BE49-F238E27FC236}">
                <a16:creationId xmlns:a16="http://schemas.microsoft.com/office/drawing/2014/main" id="{D35F7655-1458-EBDE-8314-D54907F55B48}"/>
              </a:ext>
            </a:extLst>
          </p:cNvPr>
          <p:cNvSpPr>
            <a:spLocks noGrp="1"/>
          </p:cNvSpPr>
          <p:nvPr>
            <p:ph type="body" idx="1"/>
          </p:nvPr>
        </p:nvSpPr>
        <p:spPr/>
        <p:txBody>
          <a:bodyPr/>
          <a:lstStyle/>
          <a:p>
            <a:pPr marL="139700" indent="0">
              <a:buNone/>
            </a:pPr>
            <a:r>
              <a:rPr lang="en-US" dirty="0" err="1"/>
              <a:t>Netfield</a:t>
            </a:r>
            <a:r>
              <a:rPr lang="en-US" dirty="0"/>
              <a:t> brings several novel features and capabilities to the field of network monitoring and analysis:</a:t>
            </a:r>
          </a:p>
          <a:p>
            <a:endParaRPr lang="en-US" dirty="0"/>
          </a:p>
          <a:p>
            <a:r>
              <a:rPr lang="en-US" b="1" dirty="0"/>
              <a:t>User-Friendly GUI</a:t>
            </a:r>
            <a:r>
              <a:rPr lang="en-US" dirty="0"/>
              <a:t>: Many existing packet capture tools are command-line based, which can be intimidating for non-technical users. The novel aspect of this project is its graphical user interface (GUI), making it accessible to a wider range of users, including network administrators, security analysts, and IT professionals.</a:t>
            </a:r>
          </a:p>
          <a:p>
            <a:endParaRPr lang="en-US" dirty="0"/>
          </a:p>
          <a:p>
            <a:r>
              <a:rPr lang="en-US" b="1" dirty="0"/>
              <a:t>Geographic Location Resolution</a:t>
            </a:r>
            <a:r>
              <a:rPr lang="en-US" dirty="0"/>
              <a:t>: The tool integrates the </a:t>
            </a:r>
            <a:r>
              <a:rPr lang="en-US" dirty="0" err="1"/>
              <a:t>GeoIP</a:t>
            </a:r>
            <a:r>
              <a:rPr lang="en-US" dirty="0"/>
              <a:t> database to resolve IP addresses to geographic locations. This feature provides a unique perspective on network traffic by allowing users to see where data is coming from and going to. This can be valuable for identifying potential security threats or understanding global network patterns.</a:t>
            </a:r>
          </a:p>
          <a:p>
            <a:endParaRPr lang="en-US" dirty="0"/>
          </a:p>
          <a:p>
            <a:r>
              <a:rPr lang="en-US" b="1" dirty="0"/>
              <a:t>Layered Packet Analysis</a:t>
            </a:r>
            <a:r>
              <a:rPr lang="en-US" dirty="0"/>
              <a:t>: The tool offers a detailed view of network packets, allowing users to inspect each layer of a packet. This feature is especially beneficial for network analysts who need to dig deep into packet headers to troubleshoot issues.</a:t>
            </a:r>
          </a:p>
          <a:p>
            <a:endParaRPr lang="en-US" dirty="0"/>
          </a:p>
          <a:p>
            <a:r>
              <a:rPr lang="en-US" b="1" dirty="0"/>
              <a:t>Real-Time Packet Capture and Analysis</a:t>
            </a:r>
            <a:r>
              <a:rPr lang="en-US" dirty="0"/>
              <a:t>: While many packet capture tools can capture packets in real-time, this tool takes it a step further by providing the capability to analyze the packets in real-time. This allows users to quickly identify issues or anomalies as they occur.</a:t>
            </a:r>
          </a:p>
          <a:p>
            <a:endParaRPr lang="en-US" dirty="0"/>
          </a:p>
          <a:p>
            <a:pPr marL="139700" indent="0">
              <a:buNone/>
            </a:pPr>
            <a:endParaRPr lang="en-US" dirty="0"/>
          </a:p>
          <a:p>
            <a:endParaRPr lang="en-US" dirty="0"/>
          </a:p>
          <a:p>
            <a:endParaRPr lang="en-US" dirty="0"/>
          </a:p>
          <a:p>
            <a:endParaRPr lang="en-US" dirty="0"/>
          </a:p>
          <a:p>
            <a:endParaRPr lang="en-US" dirty="0"/>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Title 1">
            <a:extLst>
              <a:ext uri="{FF2B5EF4-FFF2-40B4-BE49-F238E27FC236}">
                <a16:creationId xmlns:a16="http://schemas.microsoft.com/office/drawing/2014/main" id="{00A5B28A-7CE3-F5EE-9673-8ABEC64FF7B9}"/>
              </a:ext>
            </a:extLst>
          </p:cNvPr>
          <p:cNvSpPr>
            <a:spLocks noGrp="1"/>
          </p:cNvSpPr>
          <p:nvPr>
            <p:ph type="title"/>
          </p:nvPr>
        </p:nvSpPr>
        <p:spPr/>
        <p:txBody>
          <a:bodyPr/>
          <a:lstStyle/>
          <a:p>
            <a:r>
              <a:rPr lang="en-IN" dirty="0"/>
              <a:t>Real time usage</a:t>
            </a:r>
          </a:p>
        </p:txBody>
      </p:sp>
      <p:sp>
        <p:nvSpPr>
          <p:cNvPr id="3" name="Text Placeholder 2">
            <a:extLst>
              <a:ext uri="{FF2B5EF4-FFF2-40B4-BE49-F238E27FC236}">
                <a16:creationId xmlns:a16="http://schemas.microsoft.com/office/drawing/2014/main" id="{903D7EFA-9B42-DDCF-D334-E0C46A6EE6C2}"/>
              </a:ext>
            </a:extLst>
          </p:cNvPr>
          <p:cNvSpPr>
            <a:spLocks noGrp="1"/>
          </p:cNvSpPr>
          <p:nvPr>
            <p:ph type="body" idx="1"/>
          </p:nvPr>
        </p:nvSpPr>
        <p:spPr/>
        <p:txBody>
          <a:bodyPr/>
          <a:lstStyle/>
          <a:p>
            <a:pPr marL="139700" indent="0">
              <a:buNone/>
            </a:pPr>
            <a:r>
              <a:rPr lang="en-US" dirty="0" err="1"/>
              <a:t>Netfield</a:t>
            </a:r>
            <a:r>
              <a:rPr lang="en-US" dirty="0"/>
              <a:t> can be used in various real-time scenarios for monitoring and analyzing network traffic. Here are some practical real-time usage scenarios for the code:</a:t>
            </a:r>
          </a:p>
          <a:p>
            <a:endParaRPr lang="en-US" dirty="0"/>
          </a:p>
          <a:p>
            <a:r>
              <a:rPr lang="en-US" dirty="0"/>
              <a:t>Network Troubleshooting: Use the tool to capture and analyze packets on a specific network interface to troubleshoot connectivity issues, latency problems, or packet loss in real-time. Analyze the captured packets to identify network anomalies.</a:t>
            </a:r>
          </a:p>
          <a:p>
            <a:pPr marL="139700" indent="0">
              <a:buNone/>
            </a:pPr>
            <a:endParaRPr lang="en-US" dirty="0"/>
          </a:p>
          <a:p>
            <a:r>
              <a:rPr lang="en-US" dirty="0"/>
              <a:t>Security Monitoring: Monitor network traffic in real-time to detect and investigate potential security threats or intrusions. The tool can help security analysts identify unusual or suspicious traffic patterns.</a:t>
            </a:r>
          </a:p>
          <a:p>
            <a:pPr marL="139700" indent="0">
              <a:buNone/>
            </a:pPr>
            <a:endParaRPr lang="en-US" dirty="0"/>
          </a:p>
          <a:p>
            <a:r>
              <a:rPr lang="en-US" dirty="0"/>
              <a:t>Performance Monitoring: Continuously capture and analyze network packets to monitor the performance of network applications and services. Identify bottlenecks and network congestion in real-time.</a:t>
            </a:r>
          </a:p>
          <a:p>
            <a:pPr marL="139700" indent="0">
              <a:buNone/>
            </a:pPr>
            <a:endParaRPr lang="en-US" dirty="0"/>
          </a:p>
          <a:p>
            <a:r>
              <a:rPr lang="en-US" dirty="0"/>
              <a:t>Network Protocol Analysis: Use the tool to examine the behavior of specific network protocols in real-time. Identify protocol-related issues or misconfigurations as they occur.</a:t>
            </a:r>
          </a:p>
          <a:p>
            <a:pPr marL="139700" indent="0">
              <a:buNone/>
            </a:pPr>
            <a:endParaRPr lang="en-US" dirty="0"/>
          </a:p>
          <a:p>
            <a:r>
              <a:rPr lang="en-US" dirty="0"/>
              <a:t>Real-Time </a:t>
            </a:r>
            <a:r>
              <a:rPr lang="en-US" dirty="0" err="1"/>
              <a:t>Visualization:Display</a:t>
            </a:r>
            <a:r>
              <a:rPr lang="en-US" dirty="0"/>
              <a:t> network traffic in real-time, providing a visual representation of the data flow. This can be valuable for monitoring the overall health of a network and spotting trends as they happen.</a:t>
            </a:r>
          </a:p>
          <a:p>
            <a:pPr marL="139700" indent="0">
              <a:buNone/>
            </a:pPr>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71777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AB7E-8238-4543-49A9-5BFE6B39BD4B}"/>
              </a:ext>
            </a:extLst>
          </p:cNvPr>
          <p:cNvSpPr>
            <a:spLocks noGrp="1"/>
          </p:cNvSpPr>
          <p:nvPr>
            <p:ph type="title"/>
          </p:nvPr>
        </p:nvSpPr>
        <p:spPr>
          <a:xfrm>
            <a:off x="555442" y="449943"/>
            <a:ext cx="6393900" cy="479027"/>
          </a:xfrm>
        </p:spPr>
        <p:txBody>
          <a:bodyPr/>
          <a:lstStyle/>
          <a:p>
            <a:r>
              <a:rPr lang="en-IN" sz="2400" dirty="0"/>
              <a:t>Hardware &amp; Software Requirements</a:t>
            </a:r>
          </a:p>
        </p:txBody>
      </p:sp>
      <p:sp>
        <p:nvSpPr>
          <p:cNvPr id="3" name="Subtitle 2">
            <a:extLst>
              <a:ext uri="{FF2B5EF4-FFF2-40B4-BE49-F238E27FC236}">
                <a16:creationId xmlns:a16="http://schemas.microsoft.com/office/drawing/2014/main" id="{8CAFE0B6-C06B-A146-29AA-291AAB45A928}"/>
              </a:ext>
            </a:extLst>
          </p:cNvPr>
          <p:cNvSpPr>
            <a:spLocks noGrp="1"/>
          </p:cNvSpPr>
          <p:nvPr>
            <p:ph type="subTitle" idx="1"/>
          </p:nvPr>
        </p:nvSpPr>
        <p:spPr>
          <a:xfrm>
            <a:off x="555442" y="985721"/>
            <a:ext cx="7913644" cy="4094279"/>
          </a:xfrm>
        </p:spPr>
        <p:txBody>
          <a:bodyPr/>
          <a:lstStyle/>
          <a:p>
            <a:pPr>
              <a:buFont typeface="Arial" panose="020B0604020202020204" pitchFamily="34" charset="0"/>
              <a:buChar char="•"/>
            </a:pPr>
            <a:r>
              <a:rPr lang="en-IN" dirty="0"/>
              <a:t>We will need some of the libraries specially like </a:t>
            </a:r>
            <a:r>
              <a:rPr lang="en-IN" dirty="0" err="1"/>
              <a:t>pcap</a:t>
            </a:r>
            <a:r>
              <a:rPr lang="en-IN" dirty="0"/>
              <a:t> , </a:t>
            </a:r>
            <a:r>
              <a:rPr lang="en-IN" dirty="0" err="1"/>
              <a:t>pyshark</a:t>
            </a:r>
            <a:r>
              <a:rPr lang="en-IN" dirty="0"/>
              <a:t> , </a:t>
            </a:r>
            <a:r>
              <a:rPr lang="en-IN" dirty="0" err="1"/>
              <a:t>tkinter</a:t>
            </a:r>
            <a:r>
              <a:rPr lang="en-IN" dirty="0"/>
              <a:t> , </a:t>
            </a:r>
            <a:r>
              <a:rPr lang="en-IN" dirty="0" err="1"/>
              <a:t>psutil</a:t>
            </a:r>
            <a:r>
              <a:rPr lang="en-IN" dirty="0"/>
              <a:t> , geoip2 . </a:t>
            </a:r>
          </a:p>
          <a:p>
            <a:pPr marL="152400" indent="0"/>
            <a:endParaRPr lang="en-IN" dirty="0"/>
          </a:p>
          <a:p>
            <a:pPr>
              <a:buFont typeface="Arial" panose="020B0604020202020204" pitchFamily="34" charset="0"/>
              <a:buChar char="•"/>
            </a:pPr>
            <a:r>
              <a:rPr lang="en-IN" dirty="0"/>
              <a:t>We can do this by typing the command in the terminal of VS Code by typing “ pip install ____ ” . This command will install the libraries from the internet .</a:t>
            </a:r>
          </a:p>
          <a:p>
            <a:pPr marL="152400" indent="0"/>
            <a:endParaRPr lang="en-IN" dirty="0"/>
          </a:p>
          <a:p>
            <a:pPr>
              <a:buFont typeface="Arial" panose="020B0604020202020204" pitchFamily="34" charset="0"/>
              <a:buChar char="•"/>
            </a:pPr>
            <a:r>
              <a:rPr lang="en-IN" dirty="0"/>
              <a:t>We will also need a </a:t>
            </a:r>
            <a:r>
              <a:rPr lang="en-IN" dirty="0" err="1"/>
              <a:t>pcap</a:t>
            </a:r>
            <a:r>
              <a:rPr lang="en-IN" dirty="0"/>
              <a:t> module from the internet .</a:t>
            </a:r>
          </a:p>
          <a:p>
            <a:pPr marL="152400" indent="0"/>
            <a:endParaRPr lang="en-IN" dirty="0"/>
          </a:p>
          <a:p>
            <a:pPr>
              <a:buFont typeface="Arial" panose="020B0604020202020204" pitchFamily="34" charset="0"/>
              <a:buChar char="•"/>
            </a:pPr>
            <a:r>
              <a:rPr lang="en-IN" dirty="0"/>
              <a:t>Python 3.11 is a necessary tool for running the software and GUI .</a:t>
            </a:r>
          </a:p>
          <a:p>
            <a:pPr>
              <a:buFont typeface="Arial" panose="020B0604020202020204" pitchFamily="34" charset="0"/>
              <a:buChar char="•"/>
            </a:pPr>
            <a:endParaRPr lang="en-IN" dirty="0"/>
          </a:p>
          <a:p>
            <a:pPr>
              <a:buFont typeface="Arial" panose="020B0604020202020204" pitchFamily="34" charset="0"/>
              <a:buChar char="•"/>
            </a:pPr>
            <a:r>
              <a:rPr lang="en-IN" dirty="0"/>
              <a:t>VS Code is also necessary for running the code .</a:t>
            </a:r>
          </a:p>
          <a:p>
            <a:pPr>
              <a:buFont typeface="Arial" panose="020B0604020202020204" pitchFamily="34" charset="0"/>
              <a:buChar char="•"/>
            </a:pPr>
            <a:endParaRPr lang="en-IN" dirty="0"/>
          </a:p>
          <a:p>
            <a:pPr>
              <a:buFont typeface="Arial" panose="020B0604020202020204" pitchFamily="34" charset="0"/>
              <a:buChar char="•"/>
            </a:pPr>
            <a:r>
              <a:rPr lang="en-IN" dirty="0"/>
              <a:t>And in the code section in line 23 for </a:t>
            </a:r>
            <a:r>
              <a:rPr lang="en-IN" dirty="0" err="1"/>
              <a:t>geoip_reader</a:t>
            </a:r>
            <a:r>
              <a:rPr lang="en-IN" dirty="0"/>
              <a:t> .</a:t>
            </a:r>
          </a:p>
          <a:p>
            <a:pPr>
              <a:buFont typeface="Arial" panose="020B0604020202020204" pitchFamily="34" charset="0"/>
              <a:buChar char="•"/>
            </a:pPr>
            <a:endParaRPr lang="en-IN" dirty="0"/>
          </a:p>
          <a:p>
            <a:pPr>
              <a:buFont typeface="Arial" panose="020B0604020202020204" pitchFamily="34" charset="0"/>
              <a:buChar char="•"/>
            </a:pPr>
            <a:r>
              <a:rPr lang="en-IN" dirty="0"/>
              <a:t>For Hardware , Minimum Intel i5 7</a:t>
            </a:r>
            <a:r>
              <a:rPr lang="en-IN" baseline="30000" dirty="0"/>
              <a:t>th</a:t>
            </a:r>
            <a:r>
              <a:rPr lang="en-IN" dirty="0"/>
              <a:t> Gen Processor , 4GB Ram and </a:t>
            </a:r>
            <a:r>
              <a:rPr lang="en-IN" dirty="0" err="1"/>
              <a:t>atleast</a:t>
            </a:r>
            <a:r>
              <a:rPr lang="en-IN" dirty="0"/>
              <a:t> 1GB of Storage .</a:t>
            </a:r>
          </a:p>
          <a:p>
            <a:pPr marL="152400" indent="0"/>
            <a:endParaRPr lang="en-IN" dirty="0"/>
          </a:p>
          <a:p>
            <a:pPr marL="152400" indent="0"/>
            <a:endParaRPr lang="en-IN" dirty="0"/>
          </a:p>
        </p:txBody>
      </p:sp>
    </p:spTree>
    <p:extLst>
      <p:ext uri="{BB962C8B-B14F-4D97-AF65-F5344CB8AC3E}">
        <p14:creationId xmlns:p14="http://schemas.microsoft.com/office/powerpoint/2010/main" val="312867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2" name="Title 1"/>
          <p:cNvSpPr>
            <a:spLocks noGrp="1"/>
          </p:cNvSpPr>
          <p:nvPr>
            <p:ph type="title"/>
          </p:nvPr>
        </p:nvSpPr>
        <p:spPr>
          <a:xfrm>
            <a:off x="751173" y="0"/>
            <a:ext cx="7704000" cy="572700"/>
          </a:xfrm>
        </p:spPr>
        <p:txBody>
          <a:bodyPr/>
          <a:lstStyle/>
          <a:p>
            <a:r>
              <a:rPr lang="en-US" u="sng" dirty="0"/>
              <a:t>System Architecture Diagram</a:t>
            </a:r>
          </a:p>
        </p:txBody>
      </p:sp>
      <p:sp>
        <p:nvSpPr>
          <p:cNvPr id="11" name="Oval 10"/>
          <p:cNvSpPr/>
          <p:nvPr/>
        </p:nvSpPr>
        <p:spPr>
          <a:xfrm>
            <a:off x="3927763" y="624652"/>
            <a:ext cx="1371601" cy="93518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START</a:t>
            </a:r>
          </a:p>
        </p:txBody>
      </p:sp>
      <p:cxnSp>
        <p:nvCxnSpPr>
          <p:cNvPr id="13" name="Straight Arrow Connector 12"/>
          <p:cNvCxnSpPr>
            <a:stCxn id="11" idx="4"/>
          </p:cNvCxnSpPr>
          <p:nvPr/>
        </p:nvCxnSpPr>
        <p:spPr>
          <a:xfrm flipH="1">
            <a:off x="4613563" y="1559833"/>
            <a:ext cx="1" cy="25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p:cNvSpPr/>
          <p:nvPr/>
        </p:nvSpPr>
        <p:spPr>
          <a:xfrm>
            <a:off x="3304310" y="1824203"/>
            <a:ext cx="2369126" cy="675407"/>
          </a:xfrm>
          <a:prstGeom prst="flowChartInputOutp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Input Network Interface</a:t>
            </a:r>
          </a:p>
        </p:txBody>
      </p:sp>
      <p:cxnSp>
        <p:nvCxnSpPr>
          <p:cNvPr id="19" name="Straight Arrow Connector 18"/>
          <p:cNvCxnSpPr>
            <a:stCxn id="14" idx="4"/>
            <a:endCxn id="20" idx="1"/>
          </p:cNvCxnSpPr>
          <p:nvPr/>
        </p:nvCxnSpPr>
        <p:spPr>
          <a:xfrm>
            <a:off x="4488873" y="2499610"/>
            <a:ext cx="0" cy="316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Data 19"/>
          <p:cNvSpPr/>
          <p:nvPr/>
        </p:nvSpPr>
        <p:spPr>
          <a:xfrm>
            <a:off x="3304310" y="2815932"/>
            <a:ext cx="2369126" cy="675406"/>
          </a:xfrm>
          <a:prstGeom prst="flowChartInputOutp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Input Capture Filter (</a:t>
            </a:r>
            <a:r>
              <a:rPr lang="en-US" b="1" dirty="0" err="1">
                <a:latin typeface="Bahnschrift" panose="020B0502040204020203" pitchFamily="34" charset="0"/>
              </a:rPr>
              <a:t>tcp</a:t>
            </a:r>
            <a:r>
              <a:rPr lang="en-US" b="1" dirty="0">
                <a:latin typeface="Bahnschrift" panose="020B0502040204020203" pitchFamily="34" charset="0"/>
              </a:rPr>
              <a:t> , </a:t>
            </a:r>
            <a:r>
              <a:rPr lang="en-US" b="1" dirty="0" err="1">
                <a:latin typeface="Bahnschrift" panose="020B0502040204020203" pitchFamily="34" charset="0"/>
              </a:rPr>
              <a:t>udp</a:t>
            </a:r>
            <a:r>
              <a:rPr lang="en-US" b="1" dirty="0">
                <a:latin typeface="Bahnschrift" panose="020B0502040204020203" pitchFamily="34" charset="0"/>
              </a:rPr>
              <a:t>) </a:t>
            </a:r>
          </a:p>
        </p:txBody>
      </p:sp>
      <p:cxnSp>
        <p:nvCxnSpPr>
          <p:cNvPr id="25" name="Straight Arrow Connector 24"/>
          <p:cNvCxnSpPr>
            <a:stCxn id="20" idx="4"/>
          </p:cNvCxnSpPr>
          <p:nvPr/>
        </p:nvCxnSpPr>
        <p:spPr>
          <a:xfrm>
            <a:off x="4488873" y="3491338"/>
            <a:ext cx="0" cy="25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Data 25"/>
          <p:cNvSpPr/>
          <p:nvPr/>
        </p:nvSpPr>
        <p:spPr>
          <a:xfrm>
            <a:off x="3021993" y="3751113"/>
            <a:ext cx="2782109" cy="602669"/>
          </a:xfrm>
          <a:prstGeom prst="flowChartInputOutp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Input the time limit for network packets capture</a:t>
            </a:r>
          </a:p>
        </p:txBody>
      </p:sp>
      <p:cxnSp>
        <p:nvCxnSpPr>
          <p:cNvPr id="28" name="Straight Arrow Connector 27"/>
          <p:cNvCxnSpPr>
            <a:cxnSpLocks/>
          </p:cNvCxnSpPr>
          <p:nvPr/>
        </p:nvCxnSpPr>
        <p:spPr>
          <a:xfrm>
            <a:off x="4538629" y="4331376"/>
            <a:ext cx="0" cy="282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15" name="Rectangle 14"/>
          <p:cNvSpPr/>
          <p:nvPr/>
        </p:nvSpPr>
        <p:spPr>
          <a:xfrm>
            <a:off x="2166239" y="139551"/>
            <a:ext cx="4370170" cy="101628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Bahnschrift" panose="020B0502040204020203" pitchFamily="34" charset="0"/>
              </a:rPr>
              <a:t>Analyze Packet Function</a:t>
            </a:r>
          </a:p>
          <a:p>
            <a:pPr marL="285750" indent="-285750">
              <a:buFont typeface="Arial" panose="020B0604020202020204" pitchFamily="34" charset="0"/>
              <a:buChar char="•"/>
            </a:pPr>
            <a:r>
              <a:rPr lang="en-US" dirty="0">
                <a:latin typeface="Bahnschrift" panose="020B0502040204020203" pitchFamily="34" charset="0"/>
              </a:rPr>
              <a:t>Extract packet data</a:t>
            </a:r>
          </a:p>
          <a:p>
            <a:pPr marL="285750" indent="-285750">
              <a:buFont typeface="Arial" panose="020B0604020202020204" pitchFamily="34" charset="0"/>
              <a:buChar char="•"/>
            </a:pPr>
            <a:r>
              <a:rPr lang="en-US" dirty="0">
                <a:latin typeface="Bahnschrift" panose="020B0502040204020203" pitchFamily="34" charset="0"/>
              </a:rPr>
              <a:t>Return packet data</a:t>
            </a:r>
          </a:p>
          <a:p>
            <a:pPr marL="285750" indent="-285750">
              <a:buFont typeface="Arial" panose="020B0604020202020204" pitchFamily="34" charset="0"/>
              <a:buChar char="•"/>
            </a:pPr>
            <a:r>
              <a:rPr lang="en-US" dirty="0">
                <a:latin typeface="Bahnschrift" panose="020B0502040204020203" pitchFamily="34" charset="0"/>
              </a:rPr>
              <a:t>Exception handling for invalid packets </a:t>
            </a:r>
          </a:p>
          <a:p>
            <a:pPr algn="ctr"/>
            <a:endParaRPr lang="en-US" b="1" dirty="0">
              <a:latin typeface="Bahnschrift" panose="020B0502040204020203" pitchFamily="34" charset="0"/>
            </a:endParaRPr>
          </a:p>
        </p:txBody>
      </p:sp>
      <p:cxnSp>
        <p:nvCxnSpPr>
          <p:cNvPr id="19" name="Straight Arrow Connector 18"/>
          <p:cNvCxnSpPr>
            <a:cxnSpLocks/>
            <a:stCxn id="15" idx="2"/>
            <a:endCxn id="20" idx="0"/>
          </p:cNvCxnSpPr>
          <p:nvPr/>
        </p:nvCxnSpPr>
        <p:spPr>
          <a:xfrm>
            <a:off x="4351324" y="1155833"/>
            <a:ext cx="1" cy="237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00372" y="1392954"/>
            <a:ext cx="4501905" cy="8270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i="0" dirty="0">
                <a:solidFill>
                  <a:schemeClr val="tx1"/>
                </a:solidFill>
                <a:effectLst/>
                <a:latin typeface="Bahnschrift SemiBold" panose="020B0502040204020203" pitchFamily="34" charset="0"/>
              </a:rPr>
              <a:t>Get Wi-Fi IP Address Function | - Get the </a:t>
            </a:r>
            <a:r>
              <a:rPr lang="en-US" i="0" dirty="0">
                <a:solidFill>
                  <a:schemeClr val="tx1"/>
                </a:solidFill>
                <a:effectLst/>
                <a:latin typeface="Bahnschrift" panose="020B0502040204020203" pitchFamily="34" charset="0"/>
              </a:rPr>
              <a:t>hostname</a:t>
            </a:r>
            <a:r>
              <a:rPr lang="en-US" i="0" dirty="0">
                <a:solidFill>
                  <a:schemeClr val="tx1"/>
                </a:solidFill>
                <a:effectLst/>
                <a:latin typeface="Bahnschrift SemiBold" panose="020B0502040204020203" pitchFamily="34" charset="0"/>
              </a:rPr>
              <a:t> | - Get the IP address of the host | - Handle socket errors </a:t>
            </a:r>
            <a:endParaRPr lang="en-US" dirty="0">
              <a:solidFill>
                <a:schemeClr val="tx1"/>
              </a:solidFill>
              <a:latin typeface="Bahnschrift SemiBold" panose="020B0502040204020203" pitchFamily="34" charset="0"/>
            </a:endParaRPr>
          </a:p>
        </p:txBody>
      </p:sp>
      <p:cxnSp>
        <p:nvCxnSpPr>
          <p:cNvPr id="22" name="Straight Arrow Connector 21"/>
          <p:cNvCxnSpPr>
            <a:cxnSpLocks/>
            <a:stCxn id="20" idx="2"/>
            <a:endCxn id="23" idx="0"/>
          </p:cNvCxnSpPr>
          <p:nvPr/>
        </p:nvCxnSpPr>
        <p:spPr>
          <a:xfrm>
            <a:off x="4351325" y="2220044"/>
            <a:ext cx="0" cy="18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100373" y="2409235"/>
            <a:ext cx="4501904" cy="741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0" dirty="0">
                <a:solidFill>
                  <a:schemeClr val="tx1"/>
                </a:solidFill>
                <a:effectLst/>
                <a:latin typeface="Bahnschrift" panose="020B0502040204020203" pitchFamily="34" charset="0"/>
              </a:rPr>
              <a:t>Packet Selected Function | - Handle the selection of a packet in the list | - Extract the packet and display details </a:t>
            </a:r>
            <a:endParaRPr lang="en-US" b="1" dirty="0">
              <a:solidFill>
                <a:schemeClr val="tx1"/>
              </a:solidFill>
              <a:latin typeface="Bahnschrift" panose="020B0502040204020203" pitchFamily="34" charset="0"/>
            </a:endParaRPr>
          </a:p>
        </p:txBody>
      </p:sp>
      <p:cxnSp>
        <p:nvCxnSpPr>
          <p:cNvPr id="25" name="Straight Arrow Connector 24"/>
          <p:cNvCxnSpPr>
            <a:cxnSpLocks/>
            <a:stCxn id="23" idx="2"/>
            <a:endCxn id="26" idx="0"/>
          </p:cNvCxnSpPr>
          <p:nvPr/>
        </p:nvCxnSpPr>
        <p:spPr>
          <a:xfrm flipH="1">
            <a:off x="4351324" y="3150314"/>
            <a:ext cx="1" cy="237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100372" y="3387434"/>
            <a:ext cx="4501904" cy="8270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0" dirty="0">
                <a:solidFill>
                  <a:schemeClr val="tx1"/>
                </a:solidFill>
                <a:effectLst/>
                <a:latin typeface="Bahnschrift" panose="020B0502040204020203" pitchFamily="34" charset="0"/>
              </a:rPr>
              <a:t>Show Packet Details Function | - Create a new window for packet inspection | - Display packet details in a text area </a:t>
            </a:r>
            <a:endParaRPr lang="en-US" b="1" dirty="0">
              <a:solidFill>
                <a:schemeClr val="tx1"/>
              </a:solidFill>
              <a:latin typeface="Bahnschrift" panose="020B0502040204020203" pitchFamily="34" charset="0"/>
            </a:endParaRPr>
          </a:p>
        </p:txBody>
      </p:sp>
      <p:cxnSp>
        <p:nvCxnSpPr>
          <p:cNvPr id="704" name="Straight Arrow Connector 703"/>
          <p:cNvCxnSpPr>
            <a:cxnSpLocks/>
            <a:stCxn id="26" idx="2"/>
          </p:cNvCxnSpPr>
          <p:nvPr/>
        </p:nvCxnSpPr>
        <p:spPr>
          <a:xfrm>
            <a:off x="4351324" y="4214525"/>
            <a:ext cx="0" cy="303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38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15" name="Rectangle 14"/>
          <p:cNvSpPr/>
          <p:nvPr/>
        </p:nvSpPr>
        <p:spPr>
          <a:xfrm>
            <a:off x="2166239" y="139551"/>
            <a:ext cx="4370170" cy="101628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i="0" dirty="0">
                <a:solidFill>
                  <a:schemeClr val="tx1"/>
                </a:solidFill>
                <a:effectLst/>
                <a:latin typeface="Bahnschrift" panose="020B0502040204020203" pitchFamily="34" charset="0"/>
              </a:rPr>
              <a:t>Start Capture Function | - Initialize packet capture | - Continuously capture packets | - </a:t>
            </a:r>
            <a:r>
              <a:rPr lang="en-IN" b="1" i="0" dirty="0" err="1">
                <a:solidFill>
                  <a:schemeClr val="tx1"/>
                </a:solidFill>
                <a:effectLst/>
                <a:latin typeface="Bahnschrift" panose="020B0502040204020203" pitchFamily="34" charset="0"/>
              </a:rPr>
              <a:t>Analyze</a:t>
            </a:r>
            <a:r>
              <a:rPr lang="en-IN" b="1" i="0" dirty="0">
                <a:solidFill>
                  <a:schemeClr val="tx1"/>
                </a:solidFill>
                <a:effectLst/>
                <a:latin typeface="Bahnschrift" panose="020B0502040204020203" pitchFamily="34" charset="0"/>
              </a:rPr>
              <a:t> and store captured data | - Update the display with new packets | - Handle exceptions related to capture | </a:t>
            </a:r>
            <a:endParaRPr lang="en-US" b="1" dirty="0">
              <a:solidFill>
                <a:schemeClr val="tx1"/>
              </a:solidFill>
              <a:latin typeface="Bahnschrift" panose="020B0502040204020203" pitchFamily="34" charset="0"/>
            </a:endParaRPr>
          </a:p>
        </p:txBody>
      </p:sp>
      <p:cxnSp>
        <p:nvCxnSpPr>
          <p:cNvPr id="19" name="Straight Arrow Connector 18"/>
          <p:cNvCxnSpPr>
            <a:cxnSpLocks/>
            <a:stCxn id="15" idx="2"/>
            <a:endCxn id="20" idx="0"/>
          </p:cNvCxnSpPr>
          <p:nvPr/>
        </p:nvCxnSpPr>
        <p:spPr>
          <a:xfrm flipH="1">
            <a:off x="4345146" y="1155833"/>
            <a:ext cx="6178" cy="123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94193" y="1279691"/>
            <a:ext cx="4501905" cy="8270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effectLst/>
                <a:latin typeface="Bahnschrift" panose="020B0502040204020203" pitchFamily="34" charset="0"/>
                <a:ea typeface="SimSun" panose="02010600030101010101" pitchFamily="2" charset="-122"/>
              </a:rPr>
              <a:t>Show Captured Data Function | - Get the Wi-Fi IP address | - Format captured data into a table | - Display data in the </a:t>
            </a:r>
            <a:r>
              <a:rPr lang="en-US" b="1" dirty="0" err="1">
                <a:solidFill>
                  <a:schemeClr val="tx1"/>
                </a:solidFill>
                <a:effectLst/>
                <a:latin typeface="Bahnschrift" panose="020B0502040204020203" pitchFamily="34" charset="0"/>
                <a:ea typeface="SimSun" panose="02010600030101010101" pitchFamily="2" charset="-122"/>
              </a:rPr>
              <a:t>ScrolledText</a:t>
            </a:r>
            <a:r>
              <a:rPr lang="en-US" b="1" dirty="0">
                <a:solidFill>
                  <a:schemeClr val="tx1"/>
                </a:solidFill>
                <a:effectLst/>
                <a:latin typeface="Bahnschrift" panose="020B0502040204020203" pitchFamily="34" charset="0"/>
                <a:ea typeface="SimSun" panose="02010600030101010101" pitchFamily="2" charset="-122"/>
              </a:rPr>
              <a:t> widget </a:t>
            </a:r>
            <a:endParaRPr lang="en-US" b="1" dirty="0">
              <a:solidFill>
                <a:schemeClr val="tx1"/>
              </a:solidFill>
              <a:latin typeface="Bahnschrift" panose="020B0502040204020203" pitchFamily="34" charset="0"/>
              <a:ea typeface="SimSun" panose="02010600030101010101" pitchFamily="2" charset="-122"/>
            </a:endParaRPr>
          </a:p>
        </p:txBody>
      </p:sp>
      <p:cxnSp>
        <p:nvCxnSpPr>
          <p:cNvPr id="22" name="Straight Arrow Connector 21"/>
          <p:cNvCxnSpPr>
            <a:cxnSpLocks/>
            <a:stCxn id="20" idx="2"/>
            <a:endCxn id="6" idx="0"/>
          </p:cNvCxnSpPr>
          <p:nvPr/>
        </p:nvCxnSpPr>
        <p:spPr>
          <a:xfrm>
            <a:off x="4345146" y="2106781"/>
            <a:ext cx="6179" cy="10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5" idx="2"/>
            <a:endCxn id="26" idx="0"/>
          </p:cNvCxnSpPr>
          <p:nvPr/>
        </p:nvCxnSpPr>
        <p:spPr>
          <a:xfrm>
            <a:off x="4345145" y="3716296"/>
            <a:ext cx="0" cy="15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075555" y="3870325"/>
            <a:ext cx="4539179" cy="6376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0" i="0" dirty="0">
                <a:solidFill>
                  <a:schemeClr val="tx1"/>
                </a:solidFill>
                <a:effectLst/>
                <a:latin typeface="Bahnschrift" panose="020B0502040204020203" pitchFamily="34" charset="0"/>
              </a:rPr>
              <a:t>Main Window (Root) | | - Create the main application window | | - Add UI elements (labels, buttons, etc.) | | - Initialize </a:t>
            </a:r>
            <a:r>
              <a:rPr lang="en-IN" b="0" i="0" dirty="0" err="1">
                <a:solidFill>
                  <a:schemeClr val="tx1"/>
                </a:solidFill>
                <a:effectLst/>
                <a:latin typeface="Bahnschrift" panose="020B0502040204020203" pitchFamily="34" charset="0"/>
              </a:rPr>
              <a:t>ScrolledText</a:t>
            </a:r>
            <a:r>
              <a:rPr lang="en-IN" b="0" i="0" dirty="0">
                <a:solidFill>
                  <a:schemeClr val="tx1"/>
                </a:solidFill>
                <a:effectLst/>
                <a:latin typeface="Bahnschrift" panose="020B0502040204020203" pitchFamily="34" charset="0"/>
              </a:rPr>
              <a:t> and </a:t>
            </a:r>
            <a:r>
              <a:rPr lang="en-IN" b="0" i="0" dirty="0" err="1">
                <a:solidFill>
                  <a:schemeClr val="tx1"/>
                </a:solidFill>
                <a:effectLst/>
                <a:latin typeface="Bahnschrift" panose="020B0502040204020203" pitchFamily="34" charset="0"/>
              </a:rPr>
              <a:t>Treeview</a:t>
            </a:r>
            <a:r>
              <a:rPr lang="en-IN" b="0" i="0" dirty="0">
                <a:solidFill>
                  <a:schemeClr val="tx1"/>
                </a:solidFill>
                <a:effectLst/>
                <a:latin typeface="Bahnschrift" panose="020B0502040204020203" pitchFamily="34" charset="0"/>
              </a:rPr>
              <a:t> </a:t>
            </a:r>
            <a:endParaRPr lang="en-US" b="1" dirty="0">
              <a:solidFill>
                <a:schemeClr val="tx1"/>
              </a:solidFill>
              <a:latin typeface="Bahnschrift" panose="020B0502040204020203" pitchFamily="34" charset="0"/>
            </a:endParaRPr>
          </a:p>
        </p:txBody>
      </p:sp>
      <p:cxnSp>
        <p:nvCxnSpPr>
          <p:cNvPr id="704" name="Straight Arrow Connector 703"/>
          <p:cNvCxnSpPr>
            <a:cxnSpLocks/>
            <a:stCxn id="26" idx="2"/>
            <a:endCxn id="2" idx="0"/>
          </p:cNvCxnSpPr>
          <p:nvPr/>
        </p:nvCxnSpPr>
        <p:spPr>
          <a:xfrm flipH="1">
            <a:off x="4345144" y="4507936"/>
            <a:ext cx="1" cy="13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42C1F49F-46B4-D27D-3EDB-02933B781D63}"/>
              </a:ext>
            </a:extLst>
          </p:cNvPr>
          <p:cNvSpPr/>
          <p:nvPr/>
        </p:nvSpPr>
        <p:spPr>
          <a:xfrm>
            <a:off x="3659343" y="4646320"/>
            <a:ext cx="1371601" cy="43784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Stop</a:t>
            </a:r>
          </a:p>
        </p:txBody>
      </p:sp>
      <p:sp>
        <p:nvSpPr>
          <p:cNvPr id="5" name="Rectangle 4">
            <a:extLst>
              <a:ext uri="{FF2B5EF4-FFF2-40B4-BE49-F238E27FC236}">
                <a16:creationId xmlns:a16="http://schemas.microsoft.com/office/drawing/2014/main" id="{CCB95390-A49D-2F2C-F184-80DF592E4E55}"/>
              </a:ext>
            </a:extLst>
          </p:cNvPr>
          <p:cNvSpPr/>
          <p:nvPr/>
        </p:nvSpPr>
        <p:spPr>
          <a:xfrm>
            <a:off x="3245193" y="3188574"/>
            <a:ext cx="2199904" cy="5277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latin typeface="Bahnschrift" panose="020B0502040204020203" pitchFamily="34" charset="0"/>
              </a:rPr>
              <a:t>After completing the time limit</a:t>
            </a:r>
          </a:p>
        </p:txBody>
      </p:sp>
      <p:sp>
        <p:nvSpPr>
          <p:cNvPr id="27" name="Flowchart: Decision 26">
            <a:extLst>
              <a:ext uri="{FF2B5EF4-FFF2-40B4-BE49-F238E27FC236}">
                <a16:creationId xmlns:a16="http://schemas.microsoft.com/office/drawing/2014/main" id="{DC5A62FB-8AC9-BF80-DD31-AA663B95F3D0}"/>
              </a:ext>
            </a:extLst>
          </p:cNvPr>
          <p:cNvSpPr/>
          <p:nvPr/>
        </p:nvSpPr>
        <p:spPr>
          <a:xfrm>
            <a:off x="6639550" y="2723090"/>
            <a:ext cx="2379518" cy="966355"/>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If Refresh is clicked</a:t>
            </a:r>
          </a:p>
        </p:txBody>
      </p:sp>
      <p:sp>
        <p:nvSpPr>
          <p:cNvPr id="722" name="Rectangle 721">
            <a:extLst>
              <a:ext uri="{FF2B5EF4-FFF2-40B4-BE49-F238E27FC236}">
                <a16:creationId xmlns:a16="http://schemas.microsoft.com/office/drawing/2014/main" id="{CE88449F-9E09-8B77-C781-EDCCEDE26F38}"/>
              </a:ext>
            </a:extLst>
          </p:cNvPr>
          <p:cNvSpPr/>
          <p:nvPr/>
        </p:nvSpPr>
        <p:spPr>
          <a:xfrm>
            <a:off x="6729357" y="234146"/>
            <a:ext cx="2199904" cy="8270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0" i="0" dirty="0">
                <a:solidFill>
                  <a:schemeClr val="tx1"/>
                </a:solidFill>
                <a:effectLst/>
                <a:latin typeface="Bahnschrift" panose="020B0502040204020203" pitchFamily="34" charset="0"/>
              </a:rPr>
              <a:t>Clear and reset captured data and UI | | - Show "Stop the capture" message if running</a:t>
            </a:r>
            <a:endParaRPr lang="en-US" b="1" dirty="0">
              <a:solidFill>
                <a:schemeClr val="tx1"/>
              </a:solidFill>
              <a:latin typeface="Bahnschrift" panose="020B0502040204020203" pitchFamily="34" charset="0"/>
            </a:endParaRPr>
          </a:p>
        </p:txBody>
      </p:sp>
      <p:cxnSp>
        <p:nvCxnSpPr>
          <p:cNvPr id="727" name="Straight Arrow Connector 726">
            <a:extLst>
              <a:ext uri="{FF2B5EF4-FFF2-40B4-BE49-F238E27FC236}">
                <a16:creationId xmlns:a16="http://schemas.microsoft.com/office/drawing/2014/main" id="{A90941A3-7920-96CB-801C-9E886BC47215}"/>
              </a:ext>
            </a:extLst>
          </p:cNvPr>
          <p:cNvCxnSpPr>
            <a:cxnSpLocks/>
            <a:stCxn id="722" idx="1"/>
            <a:endCxn id="15" idx="3"/>
          </p:cNvCxnSpPr>
          <p:nvPr/>
        </p:nvCxnSpPr>
        <p:spPr>
          <a:xfrm flipH="1">
            <a:off x="6536409" y="647692"/>
            <a:ext cx="192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3" name="Straight Arrow Connector 732">
            <a:extLst>
              <a:ext uri="{FF2B5EF4-FFF2-40B4-BE49-F238E27FC236}">
                <a16:creationId xmlns:a16="http://schemas.microsoft.com/office/drawing/2014/main" id="{781C395B-DBB9-505E-5DF1-4CD9994929BB}"/>
              </a:ext>
            </a:extLst>
          </p:cNvPr>
          <p:cNvCxnSpPr>
            <a:cxnSpLocks/>
            <a:stCxn id="27" idx="0"/>
            <a:endCxn id="722" idx="2"/>
          </p:cNvCxnSpPr>
          <p:nvPr/>
        </p:nvCxnSpPr>
        <p:spPr>
          <a:xfrm flipV="1">
            <a:off x="7829309" y="1061237"/>
            <a:ext cx="0" cy="166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6" name="Elbow Connector 729">
            <a:extLst>
              <a:ext uri="{FF2B5EF4-FFF2-40B4-BE49-F238E27FC236}">
                <a16:creationId xmlns:a16="http://schemas.microsoft.com/office/drawing/2014/main" id="{0A6D7ECE-951C-F2FB-2735-733032603BEE}"/>
              </a:ext>
            </a:extLst>
          </p:cNvPr>
          <p:cNvCxnSpPr>
            <a:cxnSpLocks/>
            <a:stCxn id="750" idx="2"/>
            <a:endCxn id="2" idx="6"/>
          </p:cNvCxnSpPr>
          <p:nvPr/>
        </p:nvCxnSpPr>
        <p:spPr>
          <a:xfrm rot="5400000">
            <a:off x="6392568" y="3435169"/>
            <a:ext cx="68451" cy="27916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a:extLst>
              <a:ext uri="{FF2B5EF4-FFF2-40B4-BE49-F238E27FC236}">
                <a16:creationId xmlns:a16="http://schemas.microsoft.com/office/drawing/2014/main" id="{CF2D3818-A200-7C62-FBA6-12187DFCF1EA}"/>
              </a:ext>
            </a:extLst>
          </p:cNvPr>
          <p:cNvCxnSpPr>
            <a:cxnSpLocks/>
            <a:stCxn id="5" idx="3"/>
            <a:endCxn id="27" idx="1"/>
          </p:cNvCxnSpPr>
          <p:nvPr/>
        </p:nvCxnSpPr>
        <p:spPr>
          <a:xfrm flipV="1">
            <a:off x="5445097" y="3206268"/>
            <a:ext cx="1194453" cy="2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0" name="Flowchart: Decision 749">
            <a:extLst>
              <a:ext uri="{FF2B5EF4-FFF2-40B4-BE49-F238E27FC236}">
                <a16:creationId xmlns:a16="http://schemas.microsoft.com/office/drawing/2014/main" id="{CAC3F556-959F-1C46-E3AF-5337C3EE70FD}"/>
              </a:ext>
            </a:extLst>
          </p:cNvPr>
          <p:cNvSpPr/>
          <p:nvPr/>
        </p:nvSpPr>
        <p:spPr>
          <a:xfrm>
            <a:off x="6944610" y="3908369"/>
            <a:ext cx="1756063" cy="8884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latin typeface="Bahnschrift" panose="020B0502040204020203" pitchFamily="34" charset="0"/>
              </a:rPr>
              <a:t>Else</a:t>
            </a:r>
          </a:p>
        </p:txBody>
      </p:sp>
      <p:cxnSp>
        <p:nvCxnSpPr>
          <p:cNvPr id="753" name="Straight Arrow Connector 752">
            <a:extLst>
              <a:ext uri="{FF2B5EF4-FFF2-40B4-BE49-F238E27FC236}">
                <a16:creationId xmlns:a16="http://schemas.microsoft.com/office/drawing/2014/main" id="{32B608A4-7655-0B1D-E9B2-2B2AABC1EBA8}"/>
              </a:ext>
            </a:extLst>
          </p:cNvPr>
          <p:cNvCxnSpPr>
            <a:cxnSpLocks/>
            <a:stCxn id="27" idx="2"/>
            <a:endCxn id="750" idx="0"/>
          </p:cNvCxnSpPr>
          <p:nvPr/>
        </p:nvCxnSpPr>
        <p:spPr>
          <a:xfrm flipH="1">
            <a:off x="7822642" y="3689445"/>
            <a:ext cx="6667" cy="21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0CEADF2-9A39-7733-4D9D-39DA36C76A25}"/>
              </a:ext>
            </a:extLst>
          </p:cNvPr>
          <p:cNvSpPr/>
          <p:nvPr/>
        </p:nvSpPr>
        <p:spPr>
          <a:xfrm>
            <a:off x="2100372" y="2207455"/>
            <a:ext cx="4501905" cy="8270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effectLst/>
                <a:latin typeface="Bahnschrift" panose="020B0502040204020203" pitchFamily="34" charset="0"/>
                <a:ea typeface="SimSun" panose="02010600030101010101" pitchFamily="2" charset="-122"/>
              </a:rPr>
              <a:t>Get the location of the Source IP and Destination IP using geoip2 module | - Show </a:t>
            </a:r>
            <a:r>
              <a:rPr lang="en-US" b="1" dirty="0">
                <a:solidFill>
                  <a:schemeClr val="tx1"/>
                </a:solidFill>
                <a:latin typeface="Bahnschrift" panose="020B0502040204020203" pitchFamily="34" charset="0"/>
                <a:ea typeface="SimSun" panose="02010600030101010101" pitchFamily="2" charset="-122"/>
              </a:rPr>
              <a:t>the location in the Interface</a:t>
            </a:r>
          </a:p>
        </p:txBody>
      </p:sp>
      <p:cxnSp>
        <p:nvCxnSpPr>
          <p:cNvPr id="707" name="Straight Arrow Connector 706">
            <a:extLst>
              <a:ext uri="{FF2B5EF4-FFF2-40B4-BE49-F238E27FC236}">
                <a16:creationId xmlns:a16="http://schemas.microsoft.com/office/drawing/2014/main" id="{8D0A4D7E-96A6-F4AC-F5B9-86E9EA6294B1}"/>
              </a:ext>
            </a:extLst>
          </p:cNvPr>
          <p:cNvCxnSpPr>
            <a:cxnSpLocks/>
            <a:stCxn id="6" idx="2"/>
            <a:endCxn id="5" idx="0"/>
          </p:cNvCxnSpPr>
          <p:nvPr/>
        </p:nvCxnSpPr>
        <p:spPr>
          <a:xfrm flipH="1">
            <a:off x="4345145" y="3034545"/>
            <a:ext cx="6180" cy="15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006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Title 1">
            <a:extLst>
              <a:ext uri="{FF2B5EF4-FFF2-40B4-BE49-F238E27FC236}">
                <a16:creationId xmlns:a16="http://schemas.microsoft.com/office/drawing/2014/main" id="{7ABF07B1-1EC6-E481-D02D-68BF2BD3A17B}"/>
              </a:ext>
            </a:extLst>
          </p:cNvPr>
          <p:cNvSpPr>
            <a:spLocks noGrp="1"/>
          </p:cNvSpPr>
          <p:nvPr>
            <p:ph type="title"/>
          </p:nvPr>
        </p:nvSpPr>
        <p:spPr>
          <a:xfrm>
            <a:off x="720000" y="0"/>
            <a:ext cx="7704000" cy="572700"/>
          </a:xfrm>
        </p:spPr>
        <p:txBody>
          <a:bodyPr/>
          <a:lstStyle/>
          <a:p>
            <a:r>
              <a:rPr lang="en-IN" dirty="0"/>
              <a:t>Literature Review</a:t>
            </a:r>
          </a:p>
        </p:txBody>
      </p:sp>
      <p:sp>
        <p:nvSpPr>
          <p:cNvPr id="4" name="Text Placeholder 3">
            <a:extLst>
              <a:ext uri="{FF2B5EF4-FFF2-40B4-BE49-F238E27FC236}">
                <a16:creationId xmlns:a16="http://schemas.microsoft.com/office/drawing/2014/main" id="{D1E9424E-B064-29E3-EC60-1AA31258DB00}"/>
              </a:ext>
            </a:extLst>
          </p:cNvPr>
          <p:cNvSpPr>
            <a:spLocks noGrp="1"/>
          </p:cNvSpPr>
          <p:nvPr>
            <p:ph type="body" idx="1"/>
          </p:nvPr>
        </p:nvSpPr>
        <p:spPr>
          <a:xfrm>
            <a:off x="720000" y="713418"/>
            <a:ext cx="7704000" cy="4228696"/>
          </a:xfrm>
        </p:spPr>
        <p:txBody>
          <a:bodyPr/>
          <a:lstStyle/>
          <a:p>
            <a:pPr marL="139700" indent="0">
              <a:buNone/>
            </a:pPr>
            <a:r>
              <a:rPr lang="en-US" sz="1400" b="1" dirty="0"/>
              <a:t>Introduction</a:t>
            </a:r>
          </a:p>
          <a:p>
            <a:endParaRPr lang="en-US" dirty="0"/>
          </a:p>
          <a:p>
            <a:r>
              <a:rPr lang="en-US" dirty="0"/>
              <a:t>Network packet capture and analysis are fundamental tasks in the field of network management, monitoring, and security. The ability to capture, inspect, and understand network traffic is essential for maintaining the stability, security, and performance of modern computer networks. </a:t>
            </a:r>
            <a:r>
              <a:rPr lang="en-US" dirty="0" err="1"/>
              <a:t>Netfield</a:t>
            </a:r>
            <a:r>
              <a:rPr lang="en-US" dirty="0"/>
              <a:t> provides a valuable solution for these tasks, featuring a user-friendly GUI and real-time packet analysis capabilities.</a:t>
            </a:r>
          </a:p>
          <a:p>
            <a:endParaRPr lang="en-US" dirty="0"/>
          </a:p>
          <a:p>
            <a:pPr marL="139700" indent="0">
              <a:buNone/>
            </a:pPr>
            <a:r>
              <a:rPr lang="en-US" sz="1400" b="1" dirty="0"/>
              <a:t>Existing Work in Packet Capture and Analysis</a:t>
            </a:r>
          </a:p>
          <a:p>
            <a:endParaRPr lang="en-US" dirty="0"/>
          </a:p>
          <a:p>
            <a:r>
              <a:rPr lang="en-US" dirty="0"/>
              <a:t>Wireshark:</a:t>
            </a:r>
          </a:p>
          <a:p>
            <a:endParaRPr lang="en-US" dirty="0"/>
          </a:p>
          <a:p>
            <a:pPr marL="139700" indent="0">
              <a:buNone/>
            </a:pPr>
            <a:r>
              <a:rPr lang="en-US" dirty="0"/>
              <a:t>	Wireshark, one of the most well-known packet capture tools, is an essential reference in the field. It   	offers a comprehensive feature set for capturing and analyzing network packets. Wireshark’s 	strength lies in its support for numerous protocols and its powerful analysis capabilities. However, it 	is primarily a post-capture analysis tool and may not provide real-time analysis to the same extent 	as the project.</a:t>
            </a:r>
          </a:p>
          <a:p>
            <a:pPr marL="139700" indent="0">
              <a:buNone/>
            </a:pPr>
            <a:endParaRPr lang="en-US" dirty="0"/>
          </a:p>
          <a:p>
            <a:r>
              <a:rPr lang="en-US" dirty="0" err="1"/>
              <a:t>tcpdump</a:t>
            </a:r>
            <a:r>
              <a:rPr lang="en-US" dirty="0"/>
              <a:t> and </a:t>
            </a:r>
            <a:r>
              <a:rPr lang="en-US" dirty="0" err="1"/>
              <a:t>Tshark</a:t>
            </a:r>
            <a:r>
              <a:rPr lang="en-US" dirty="0"/>
              <a:t>:</a:t>
            </a:r>
          </a:p>
          <a:p>
            <a:endParaRPr lang="en-US" dirty="0"/>
          </a:p>
          <a:p>
            <a:pPr marL="139700" indent="0">
              <a:buNone/>
            </a:pPr>
            <a:r>
              <a:rPr lang="en-US" dirty="0"/>
              <a:t>	</a:t>
            </a:r>
            <a:r>
              <a:rPr lang="en-US" dirty="0" err="1"/>
              <a:t>Tcpdump</a:t>
            </a:r>
            <a:r>
              <a:rPr lang="en-US" dirty="0"/>
              <a:t> and its command-line counterpart, </a:t>
            </a:r>
            <a:r>
              <a:rPr lang="en-US" dirty="0" err="1"/>
              <a:t>Tshark</a:t>
            </a:r>
            <a:r>
              <a:rPr lang="en-US" dirty="0"/>
              <a:t>, are known for their efficiency in capturing 	network packets on Unix-like systems. While they are lightweight and scriptable, they lack a GUI and 	the extensive protocol analysis capabilities that a tool like Wireshark offers.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084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Title 1">
            <a:extLst>
              <a:ext uri="{FF2B5EF4-FFF2-40B4-BE49-F238E27FC236}">
                <a16:creationId xmlns:a16="http://schemas.microsoft.com/office/drawing/2014/main" id="{9D74CD48-4304-31BD-CAD0-F1B4C0579B18}"/>
              </a:ext>
            </a:extLst>
          </p:cNvPr>
          <p:cNvSpPr>
            <a:spLocks noGrp="1"/>
          </p:cNvSpPr>
          <p:nvPr>
            <p:ph type="title"/>
          </p:nvPr>
        </p:nvSpPr>
        <p:spPr>
          <a:xfrm>
            <a:off x="720000" y="191025"/>
            <a:ext cx="7704000" cy="572700"/>
          </a:xfrm>
        </p:spPr>
        <p:txBody>
          <a:bodyPr/>
          <a:lstStyle/>
          <a:p>
            <a:r>
              <a:rPr lang="en-IN" dirty="0"/>
              <a:t>Literature review (</a:t>
            </a:r>
            <a:r>
              <a:rPr lang="en-IN" dirty="0" err="1"/>
              <a:t>contd</a:t>
            </a:r>
            <a:r>
              <a:rPr lang="en-IN" dirty="0"/>
              <a:t>)</a:t>
            </a:r>
          </a:p>
        </p:txBody>
      </p:sp>
      <p:sp>
        <p:nvSpPr>
          <p:cNvPr id="3" name="Text Placeholder 2">
            <a:extLst>
              <a:ext uri="{FF2B5EF4-FFF2-40B4-BE49-F238E27FC236}">
                <a16:creationId xmlns:a16="http://schemas.microsoft.com/office/drawing/2014/main" id="{EADE908A-7124-44C7-6954-07AD77C46BF7}"/>
              </a:ext>
            </a:extLst>
          </p:cNvPr>
          <p:cNvSpPr>
            <a:spLocks noGrp="1"/>
          </p:cNvSpPr>
          <p:nvPr>
            <p:ph type="body" idx="1"/>
          </p:nvPr>
        </p:nvSpPr>
        <p:spPr>
          <a:xfrm>
            <a:off x="720000" y="1076274"/>
            <a:ext cx="7704000" cy="3597325"/>
          </a:xfrm>
        </p:spPr>
        <p:txBody>
          <a:bodyPr/>
          <a:lstStyle/>
          <a:p>
            <a:pPr marL="139700" indent="0">
              <a:buNone/>
            </a:pPr>
            <a:r>
              <a:rPr lang="en-US" sz="1400" b="1" dirty="0"/>
              <a:t>Challenges and Opportunities</a:t>
            </a:r>
          </a:p>
          <a:p>
            <a:endParaRPr lang="en-US" dirty="0"/>
          </a:p>
          <a:p>
            <a:r>
              <a:rPr lang="en-US" dirty="0"/>
              <a:t>While the existing tools mentioned above provide valuable solutions for network packet capture and analysis, they come with certain limitations. Many are resource-intensive and may not be as accessible to non-technical users. The project seeks to address some of these limitations by offering a user-friendly GUI and real-time analysis capabilities. However, it's important to consider the following challenges and opportunities for improvement:</a:t>
            </a:r>
          </a:p>
          <a:p>
            <a:endParaRPr lang="en-US" dirty="0"/>
          </a:p>
          <a:p>
            <a:r>
              <a:rPr lang="en-US" dirty="0"/>
              <a:t>Resource Efficiency: A critical challenge in packet capture and analysis is resource consumption. For real-time analysis, it's essential to optimize resource usage to ensure minimal impact on network performance.</a:t>
            </a:r>
          </a:p>
          <a:p>
            <a:endParaRPr lang="en-US" dirty="0"/>
          </a:p>
          <a:p>
            <a:r>
              <a:rPr lang="en-US" dirty="0"/>
              <a:t>Usability: Usability and user-friendliness are important factors, especially for users who may not have an in-depth understanding of networking. Enhancing the project's user interface and documentation could improve its accessibility.</a:t>
            </a:r>
          </a:p>
          <a:p>
            <a:endParaRPr lang="en-US" dirty="0"/>
          </a:p>
          <a:p>
            <a:r>
              <a:rPr lang="en-US" dirty="0"/>
              <a:t>Customization: The ability to customize capture filters and analysis options can provide greater flexibility for users with specific network monitoring needs.</a:t>
            </a:r>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73806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2" name="Google Shape;129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Members</a:t>
            </a:r>
            <a:r>
              <a:rPr lang="en" dirty="0"/>
              <a:t>:</a:t>
            </a:r>
            <a:endParaRPr u="sng" dirty="0"/>
          </a:p>
        </p:txBody>
      </p:sp>
      <p:sp>
        <p:nvSpPr>
          <p:cNvPr id="1293" name="Google Shape;1293;p46"/>
          <p:cNvSpPr txBox="1">
            <a:spLocks noGrp="1"/>
          </p:cNvSpPr>
          <p:nvPr>
            <p:ph type="subTitle" idx="4294967295"/>
          </p:nvPr>
        </p:nvSpPr>
        <p:spPr>
          <a:xfrm>
            <a:off x="720000" y="2393075"/>
            <a:ext cx="3508588" cy="466200"/>
          </a:xfrm>
          <a:prstGeom prst="rect">
            <a:avLst/>
          </a:prstGeom>
        </p:spPr>
        <p:txBody>
          <a:bodyPr spcFirstLastPara="1" wrap="square" lIns="91425" tIns="91425" rIns="91425" bIns="91425" anchor="b" anchorCtr="0">
            <a:noAutofit/>
          </a:bodyPr>
          <a:lstStyle/>
          <a:p>
            <a:pPr marL="0" lvl="0" indent="0">
              <a:buNone/>
            </a:pPr>
            <a:r>
              <a:rPr lang="en-US" sz="1800" b="1" dirty="0">
                <a:latin typeface="Bahnschrift" panose="020B0502040204020203" pitchFamily="34" charset="0"/>
                <a:ea typeface="Space Grotesk"/>
                <a:cs typeface="Space Grotesk"/>
                <a:sym typeface="Space Grotesk"/>
              </a:rPr>
              <a:t>Khushi Kumari (22BCY10275)</a:t>
            </a:r>
            <a:endParaRPr sz="1800" b="1" dirty="0">
              <a:latin typeface="Bahnschrift" panose="020B0502040204020203" pitchFamily="34" charset="0"/>
              <a:ea typeface="Space Grotesk"/>
              <a:cs typeface="Space Grotesk"/>
              <a:sym typeface="Space Grotesk"/>
            </a:endParaRPr>
          </a:p>
        </p:txBody>
      </p:sp>
      <p:sp>
        <p:nvSpPr>
          <p:cNvPr id="1294" name="Google Shape;1294;p46"/>
          <p:cNvSpPr txBox="1">
            <a:spLocks noGrp="1"/>
          </p:cNvSpPr>
          <p:nvPr>
            <p:ph type="subTitle" idx="4294967295"/>
          </p:nvPr>
        </p:nvSpPr>
        <p:spPr>
          <a:xfrm>
            <a:off x="720000" y="1222435"/>
            <a:ext cx="4050483" cy="508607"/>
          </a:xfrm>
          <a:prstGeom prst="rect">
            <a:avLst/>
          </a:prstGeom>
        </p:spPr>
        <p:txBody>
          <a:bodyPr spcFirstLastPara="1" wrap="square" lIns="91425" tIns="91425" rIns="91425" bIns="91425" anchor="b" anchorCtr="0">
            <a:noAutofit/>
          </a:bodyPr>
          <a:lstStyle/>
          <a:p>
            <a:pPr marL="0" lvl="0" indent="0">
              <a:buNone/>
            </a:pPr>
            <a:r>
              <a:rPr lang="en-US" sz="1800" b="1" dirty="0">
                <a:latin typeface="Bahnschrift" panose="020B0502040204020203" pitchFamily="34" charset="0"/>
                <a:ea typeface="Space Grotesk"/>
                <a:cs typeface="Space Grotesk"/>
                <a:sym typeface="Space Grotesk"/>
              </a:rPr>
              <a:t>Kshitij Parag Ukey (22BCY10139)</a:t>
            </a:r>
            <a:endParaRPr sz="1800" b="1" dirty="0">
              <a:latin typeface="Bahnschrift" panose="020B0502040204020203" pitchFamily="34" charset="0"/>
              <a:ea typeface="Space Grotesk"/>
              <a:cs typeface="Space Grotesk"/>
              <a:sym typeface="Space Grotesk"/>
            </a:endParaRPr>
          </a:p>
        </p:txBody>
      </p:sp>
      <p:sp>
        <p:nvSpPr>
          <p:cNvPr id="1298" name="Google Shape;1298;p46"/>
          <p:cNvSpPr txBox="1"/>
          <p:nvPr/>
        </p:nvSpPr>
        <p:spPr>
          <a:xfrm flipH="1">
            <a:off x="720000" y="1820912"/>
            <a:ext cx="2947991" cy="4698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Bahnschrift" panose="020B0502040204020203" pitchFamily="34" charset="0"/>
                <a:ea typeface="PT Sans"/>
                <a:cs typeface="PT Sans"/>
                <a:sym typeface="PT Sans"/>
              </a:rPr>
              <a:t>Ansh Garg (22BCY10178)</a:t>
            </a:r>
            <a:endParaRPr sz="1800" b="1" dirty="0">
              <a:solidFill>
                <a:schemeClr val="dk1"/>
              </a:solidFill>
              <a:latin typeface="Bahnschrift" panose="020B0502040204020203" pitchFamily="34" charset="0"/>
              <a:ea typeface="PT Sans"/>
              <a:cs typeface="PT Sans"/>
              <a:sym typeface="PT Sans"/>
            </a:endParaRPr>
          </a:p>
        </p:txBody>
      </p:sp>
      <p:sp>
        <p:nvSpPr>
          <p:cNvPr id="1300" name="Google Shape;1300;p46"/>
          <p:cNvSpPr txBox="1"/>
          <p:nvPr/>
        </p:nvSpPr>
        <p:spPr>
          <a:xfrm flipH="1">
            <a:off x="720000" y="2961586"/>
            <a:ext cx="3724800" cy="447810"/>
          </a:xfrm>
          <a:prstGeom prst="rect">
            <a:avLst/>
          </a:prstGeom>
          <a:noFill/>
          <a:ln>
            <a:noFill/>
          </a:ln>
        </p:spPr>
        <p:txBody>
          <a:bodyPr spcFirstLastPara="1" wrap="square" lIns="91425" tIns="91425" rIns="91425" bIns="91425" anchor="t" anchorCtr="0">
            <a:noAutofit/>
          </a:bodyPr>
          <a:lstStyle/>
          <a:p>
            <a:pPr lvl="0"/>
            <a:r>
              <a:rPr lang="en-US" sz="1800" b="1">
                <a:solidFill>
                  <a:schemeClr val="dk1"/>
                </a:solidFill>
                <a:latin typeface="Bahnschrift" panose="020B0502040204020203" pitchFamily="34" charset="0"/>
                <a:ea typeface="PT Sans"/>
                <a:cs typeface="PT Sans"/>
                <a:sym typeface="PT Sans"/>
              </a:rPr>
              <a:t>Kashinath R. (22BCY10094)</a:t>
            </a:r>
            <a:endParaRPr sz="1800" b="1" dirty="0">
              <a:solidFill>
                <a:schemeClr val="dk1"/>
              </a:solidFill>
              <a:latin typeface="Bahnschrift" panose="020B0502040204020203" pitchFamily="34" charset="0"/>
              <a:ea typeface="PT Sans"/>
              <a:cs typeface="PT Sans"/>
              <a:sym typeface="PT Sans"/>
            </a:endParaRPr>
          </a:p>
        </p:txBody>
      </p:sp>
      <p:sp>
        <p:nvSpPr>
          <p:cNvPr id="1301" name="Google Shape;1301;p46"/>
          <p:cNvSpPr txBox="1"/>
          <p:nvPr/>
        </p:nvSpPr>
        <p:spPr>
          <a:xfrm flipH="1">
            <a:off x="720000" y="3521308"/>
            <a:ext cx="3724800" cy="407474"/>
          </a:xfrm>
          <a:prstGeom prst="rect">
            <a:avLst/>
          </a:prstGeom>
          <a:noFill/>
          <a:ln>
            <a:noFill/>
          </a:ln>
        </p:spPr>
        <p:txBody>
          <a:bodyPr spcFirstLastPara="1" wrap="square" lIns="91425" tIns="91425" rIns="91425" bIns="91425" anchor="t" anchorCtr="0">
            <a:noAutofit/>
          </a:bodyPr>
          <a:lstStyle/>
          <a:p>
            <a:pPr lvl="0"/>
            <a:r>
              <a:rPr lang="en-US" sz="1800" b="1" dirty="0">
                <a:solidFill>
                  <a:schemeClr val="dk1"/>
                </a:solidFill>
                <a:latin typeface="Bahnschrift" panose="020B0502040204020203" pitchFamily="34" charset="0"/>
                <a:ea typeface="PT Sans"/>
                <a:cs typeface="PT Sans"/>
                <a:sym typeface="PT Sans"/>
              </a:rPr>
              <a:t>Nupur Shivani (22BCY10066)</a:t>
            </a:r>
            <a:endParaRPr sz="1800" b="1" dirty="0">
              <a:solidFill>
                <a:schemeClr val="dk1"/>
              </a:solidFill>
              <a:latin typeface="Bahnschrift" panose="020B0502040204020203" pitchFamily="34" charset="0"/>
              <a:ea typeface="PT Sans"/>
              <a:cs typeface="PT Sans"/>
              <a:sym typeface="PT Sans"/>
            </a:endParaRPr>
          </a:p>
        </p:txBody>
      </p:sp>
    </p:spTree>
    <p:extLst>
      <p:ext uri="{BB962C8B-B14F-4D97-AF65-F5344CB8AC3E}">
        <p14:creationId xmlns:p14="http://schemas.microsoft.com/office/powerpoint/2010/main" val="853897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02AC-E761-E4B0-8696-66DA3079CB8C}"/>
              </a:ext>
            </a:extLst>
          </p:cNvPr>
          <p:cNvSpPr>
            <a:spLocks noGrp="1"/>
          </p:cNvSpPr>
          <p:nvPr>
            <p:ph type="title"/>
          </p:nvPr>
        </p:nvSpPr>
        <p:spPr>
          <a:xfrm>
            <a:off x="0" y="0"/>
            <a:ext cx="5076100" cy="769314"/>
          </a:xfrm>
        </p:spPr>
        <p:txBody>
          <a:bodyPr/>
          <a:lstStyle/>
          <a:p>
            <a:r>
              <a:rPr lang="en-IN" sz="4000" dirty="0"/>
              <a:t>Module Description</a:t>
            </a:r>
          </a:p>
        </p:txBody>
      </p:sp>
      <p:sp>
        <p:nvSpPr>
          <p:cNvPr id="3" name="Subtitle 2">
            <a:extLst>
              <a:ext uri="{FF2B5EF4-FFF2-40B4-BE49-F238E27FC236}">
                <a16:creationId xmlns:a16="http://schemas.microsoft.com/office/drawing/2014/main" id="{B785155A-17C8-9385-2026-FA0DE7DA36E7}"/>
              </a:ext>
            </a:extLst>
          </p:cNvPr>
          <p:cNvSpPr>
            <a:spLocks noGrp="1"/>
          </p:cNvSpPr>
          <p:nvPr>
            <p:ph type="subTitle" idx="1"/>
          </p:nvPr>
        </p:nvSpPr>
        <p:spPr>
          <a:xfrm>
            <a:off x="0" y="914456"/>
            <a:ext cx="9144000" cy="4083901"/>
          </a:xfrm>
        </p:spPr>
        <p:txBody>
          <a:bodyPr/>
          <a:lstStyle/>
          <a:p>
            <a:pPr>
              <a:buFont typeface="Arial" panose="020B0604020202020204" pitchFamily="34" charset="0"/>
              <a:buChar char="•"/>
            </a:pPr>
            <a:r>
              <a:rPr lang="en-US" sz="975" b="1" i="0" dirty="0" err="1">
                <a:solidFill>
                  <a:schemeClr val="tx1"/>
                </a:solidFill>
                <a:effectLst/>
                <a:latin typeface="Söhne"/>
              </a:rPr>
              <a:t>PyShark</a:t>
            </a:r>
            <a:r>
              <a:rPr lang="en-US" sz="975" b="1" i="0" dirty="0">
                <a:solidFill>
                  <a:schemeClr val="tx1"/>
                </a:solidFill>
                <a:effectLst/>
                <a:latin typeface="Söhne"/>
              </a:rPr>
              <a:t> </a:t>
            </a:r>
            <a:r>
              <a:rPr lang="en-US" sz="975" b="0" i="0" dirty="0">
                <a:solidFill>
                  <a:schemeClr val="tx1"/>
                </a:solidFill>
                <a:effectLst/>
                <a:latin typeface="Söhne"/>
              </a:rPr>
              <a:t>is a Python module that provides a convenient and user-friendly way to work with packet capture files, such as those in the popular PCAP (Packet Capture) format. It acts as a wrapper around the Wireshark command-line tool, allowing you to programmatically analyze and extract information from network packet captures.</a:t>
            </a:r>
          </a:p>
          <a:p>
            <a:pPr marL="152400" indent="0"/>
            <a:endParaRPr lang="en-US" sz="975" b="0" i="0" dirty="0">
              <a:solidFill>
                <a:schemeClr val="tx1"/>
              </a:solidFill>
              <a:effectLst/>
              <a:latin typeface="Söhne"/>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time</a:t>
            </a:r>
            <a:r>
              <a:rPr kumimoji="0" lang="en-US" altLang="en-US" sz="975" b="0" i="0" u="none" strike="noStrike" cap="none" normalizeH="0" baseline="0" dirty="0">
                <a:ln>
                  <a:noFill/>
                </a:ln>
                <a:solidFill>
                  <a:schemeClr val="tx1"/>
                </a:solidFill>
                <a:effectLst/>
                <a:latin typeface="Söhne"/>
              </a:rPr>
              <a:t> module provides various functions to work with time, including time measurement, manipulation, and formatting. It's commonly used for adding delays, measuring execution time, and formatting timestamps.</a:t>
            </a:r>
            <a:r>
              <a:rPr kumimoji="0" lang="en-US" altLang="en-US" sz="975" b="0" i="0" u="none" strike="noStrike" cap="none" normalizeH="0" baseline="0" dirty="0">
                <a:ln>
                  <a:noFill/>
                </a:ln>
                <a:solidFill>
                  <a:schemeClr val="tx1"/>
                </a:solidFill>
                <a:effectLst/>
              </a:rPr>
              <a:t> </a:t>
            </a:r>
          </a:p>
          <a:p>
            <a:pPr marL="152400" indent="0"/>
            <a:endParaRPr lang="en-US" altLang="en-US" sz="975" dirty="0">
              <a:solidFill>
                <a:schemeClr val="tx1"/>
              </a:solidFill>
            </a:endParaRPr>
          </a:p>
          <a:p>
            <a:pPr>
              <a:buFont typeface="Arial" panose="020B0604020202020204" pitchFamily="34" charset="0"/>
              <a:buChar char="•"/>
            </a:pPr>
            <a:r>
              <a:rPr kumimoji="0" lang="en-US" altLang="en-US" sz="975" b="1" i="0" u="none" strike="noStrike" cap="none" normalizeH="0" baseline="0" dirty="0" err="1">
                <a:ln>
                  <a:noFill/>
                </a:ln>
                <a:solidFill>
                  <a:schemeClr val="tx1"/>
                </a:solidFill>
                <a:effectLst/>
                <a:latin typeface="Söhne Mono"/>
              </a:rPr>
              <a:t>tkinter</a:t>
            </a:r>
            <a:r>
              <a:rPr kumimoji="0" lang="en-US" altLang="en-US" sz="975" b="0" i="0" u="none" strike="noStrike" cap="none" normalizeH="0" baseline="0" dirty="0">
                <a:ln>
                  <a:noFill/>
                </a:ln>
                <a:solidFill>
                  <a:schemeClr val="tx1"/>
                </a:solidFill>
                <a:effectLst/>
                <a:latin typeface="Söhne"/>
              </a:rPr>
              <a:t> is the standard Python interface to the Tk GUI toolkit. It allows you to create graphical user interfaces for desktop applications. You can build windows, dialogs, buttons, and other GUI components.</a:t>
            </a:r>
            <a:r>
              <a:rPr kumimoji="0" lang="en-US" altLang="en-US" sz="975" b="0" i="0" u="none" strike="noStrike" cap="none" normalizeH="0" baseline="0" dirty="0">
                <a:ln>
                  <a:noFill/>
                </a:ln>
                <a:solidFill>
                  <a:schemeClr val="tx1"/>
                </a:solidFill>
                <a:effectLst/>
              </a:rPr>
              <a:t> </a:t>
            </a:r>
          </a:p>
          <a:p>
            <a:pPr>
              <a:buFont typeface="Arial" panose="020B0604020202020204" pitchFamily="34" charset="0"/>
              <a:buChar char="•"/>
            </a:pPr>
            <a:endParaRPr kumimoji="0" lang="en-US" altLang="en-US" sz="975" b="1" i="0" u="none" strike="noStrike" cap="none" normalizeH="0" baseline="0" dirty="0">
              <a:ln>
                <a:noFill/>
              </a:ln>
              <a:solidFill>
                <a:schemeClr val="tx1"/>
              </a:solidFill>
              <a:effectLst/>
              <a:latin typeface="Söhne Mono"/>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tabulate</a:t>
            </a:r>
            <a:r>
              <a:rPr kumimoji="0" lang="en-US" altLang="en-US" sz="975" b="0" i="0" u="none" strike="noStrike" cap="none" normalizeH="0" baseline="0" dirty="0">
                <a:ln>
                  <a:noFill/>
                </a:ln>
                <a:solidFill>
                  <a:schemeClr val="tx1"/>
                </a:solidFill>
                <a:effectLst/>
                <a:latin typeface="Söhne"/>
              </a:rPr>
              <a:t> module simplifies the process of creating formatted tables from data in Python. It's useful for presenting data in a structured and readable way, often in text-based applications or reports.</a:t>
            </a: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socket</a:t>
            </a:r>
            <a:r>
              <a:rPr kumimoji="0" lang="en-US" altLang="en-US" sz="975" b="0" i="0" u="none" strike="noStrike" cap="none" normalizeH="0" baseline="0" dirty="0">
                <a:ln>
                  <a:noFill/>
                </a:ln>
                <a:solidFill>
                  <a:schemeClr val="tx1"/>
                </a:solidFill>
                <a:effectLst/>
                <a:latin typeface="Söhne"/>
              </a:rPr>
              <a:t> module provides a low-level interface for network communication. It allows Python programs to create, send, and receive data over network connections, making it essential for network programming.</a:t>
            </a: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r>
              <a:rPr kumimoji="0" lang="en-US" altLang="en-US" sz="975" b="1" i="0" u="none" strike="noStrike" cap="none" normalizeH="0" baseline="0" dirty="0" err="1">
                <a:ln>
                  <a:noFill/>
                </a:ln>
                <a:solidFill>
                  <a:schemeClr val="tx1"/>
                </a:solidFill>
                <a:effectLst/>
                <a:latin typeface="Söhne Mono"/>
              </a:rPr>
              <a:t>psutil</a:t>
            </a:r>
            <a:r>
              <a:rPr kumimoji="0" lang="en-US" altLang="en-US" sz="975" b="0" i="0" u="none" strike="noStrike" cap="none" normalizeH="0" baseline="0" dirty="0">
                <a:ln>
                  <a:noFill/>
                </a:ln>
                <a:solidFill>
                  <a:schemeClr val="tx1"/>
                </a:solidFill>
                <a:effectLst/>
                <a:latin typeface="Söhne"/>
              </a:rPr>
              <a:t> is a cross-platform library for retrieving information on system utilization and management. It can be used to gather data on processes, system resources, and other system-related information.</a:t>
            </a: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logging</a:t>
            </a:r>
            <a:r>
              <a:rPr kumimoji="0" lang="en-US" altLang="en-US" sz="975" b="0" i="0" u="none" strike="noStrike" cap="none" normalizeH="0" baseline="0" dirty="0">
                <a:ln>
                  <a:noFill/>
                </a:ln>
                <a:solidFill>
                  <a:schemeClr val="tx1"/>
                </a:solidFill>
                <a:effectLst/>
                <a:latin typeface="Söhne"/>
              </a:rPr>
              <a:t> module in Python is used for creating log files and handling log messages in your applications. It offers flexibility in logging levels, formatting, and output destinations for debugging and monitoring.</a:t>
            </a: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geoip2</a:t>
            </a:r>
            <a:r>
              <a:rPr kumimoji="0" lang="en-US" altLang="en-US" sz="975" b="0" i="0" u="none" strike="noStrike" cap="none" normalizeH="0" baseline="0" dirty="0">
                <a:ln>
                  <a:noFill/>
                </a:ln>
                <a:solidFill>
                  <a:schemeClr val="tx1"/>
                </a:solidFill>
                <a:effectLst/>
                <a:latin typeface="Söhne"/>
              </a:rPr>
              <a:t> is a library for working with </a:t>
            </a:r>
            <a:r>
              <a:rPr kumimoji="0" lang="en-US" altLang="en-US" sz="975" b="0" i="0" u="none" strike="noStrike" cap="none" normalizeH="0" baseline="0" dirty="0" err="1">
                <a:ln>
                  <a:noFill/>
                </a:ln>
                <a:solidFill>
                  <a:schemeClr val="tx1"/>
                </a:solidFill>
                <a:effectLst/>
                <a:latin typeface="Söhne"/>
              </a:rPr>
              <a:t>GeoIP</a:t>
            </a:r>
            <a:r>
              <a:rPr kumimoji="0" lang="en-US" altLang="en-US" sz="975" b="0" i="0" u="none" strike="noStrike" cap="none" normalizeH="0" baseline="0" dirty="0">
                <a:ln>
                  <a:noFill/>
                </a:ln>
                <a:solidFill>
                  <a:schemeClr val="tx1"/>
                </a:solidFill>
                <a:effectLst/>
                <a:latin typeface="Söhne"/>
              </a:rPr>
              <a:t> (geographical location) data. It enables you to look up the geographical location, such as country, city, or latitude/longitude, of an IP address.</a:t>
            </a:r>
          </a:p>
          <a:p>
            <a:pPr>
              <a:buFont typeface="Arial" panose="020B0604020202020204" pitchFamily="34" charset="0"/>
              <a:buChar char="•"/>
            </a:pPr>
            <a:endParaRPr kumimoji="0" lang="en-US" altLang="en-US" sz="975" b="1" i="0" u="none" strike="noStrike" cap="none" normalizeH="0" baseline="0" dirty="0">
              <a:ln>
                <a:noFill/>
              </a:ln>
              <a:solidFill>
                <a:schemeClr val="tx1"/>
              </a:solidFill>
              <a:effectLst/>
              <a:latin typeface="Söhne Mono"/>
            </a:endParaRPr>
          </a:p>
          <a:p>
            <a:pPr>
              <a:buFont typeface="Arial" panose="020B0604020202020204" pitchFamily="34" charset="0"/>
              <a:buChar char="•"/>
            </a:pPr>
            <a:r>
              <a:rPr kumimoji="0" lang="en-US" altLang="en-US" sz="975" b="1" i="0" u="none" strike="noStrike" cap="none" normalizeH="0" baseline="0" dirty="0">
                <a:ln>
                  <a:noFill/>
                </a:ln>
                <a:solidFill>
                  <a:schemeClr val="tx1"/>
                </a:solidFill>
                <a:effectLst/>
                <a:latin typeface="Söhne Mono"/>
              </a:rPr>
              <a:t>threading</a:t>
            </a:r>
            <a:r>
              <a:rPr kumimoji="0" lang="en-US" altLang="en-US" sz="975" b="0" i="0" u="none" strike="noStrike" cap="none" normalizeH="0" baseline="0" dirty="0">
                <a:ln>
                  <a:noFill/>
                </a:ln>
                <a:solidFill>
                  <a:schemeClr val="tx1"/>
                </a:solidFill>
                <a:effectLst/>
                <a:latin typeface="Söhne"/>
              </a:rPr>
              <a:t> module provides a high-level, multi-threading API in Python. It allows you to create and manage threads for concurrent execution, which is useful for tasks that can run in parallel to improve performance.</a:t>
            </a:r>
          </a:p>
          <a:p>
            <a:pPr marL="152400" indent="0"/>
            <a:endParaRPr kumimoji="0" lang="en-US" altLang="en-US" sz="975" b="0" i="0" u="none" strike="noStrike" cap="none" normalizeH="0" baseline="0" dirty="0">
              <a:ln>
                <a:noFill/>
              </a:ln>
              <a:solidFill>
                <a:srgbClr val="D1D5DB"/>
              </a:solidFill>
              <a:effectLst/>
              <a:latin typeface="Söhne"/>
            </a:endParaRPr>
          </a:p>
          <a:p>
            <a:pPr>
              <a:buFont typeface="Arial" panose="020B0604020202020204" pitchFamily="34" charset="0"/>
              <a:buChar char="•"/>
            </a:pPr>
            <a:endParaRPr kumimoji="0" lang="en-US" altLang="en-US" sz="975" b="0" i="0" u="none" strike="noStrike" cap="none" normalizeH="0" baseline="0" dirty="0">
              <a:ln>
                <a:noFill/>
              </a:ln>
              <a:solidFill>
                <a:srgbClr val="D1D5DB"/>
              </a:solidFill>
              <a:effectLst/>
              <a:latin typeface="Söhne"/>
            </a:endParaRPr>
          </a:p>
          <a:p>
            <a:pPr>
              <a:buFont typeface="Arial" panose="020B0604020202020204" pitchFamily="34" charset="0"/>
              <a:buChar char="•"/>
            </a:pPr>
            <a:endParaRPr kumimoji="0" lang="en-US" altLang="en-US" sz="975" b="0" i="0" u="none" strike="noStrike" cap="none" normalizeH="0" baseline="0" dirty="0">
              <a:ln>
                <a:noFill/>
              </a:ln>
              <a:solidFill>
                <a:srgbClr val="D1D5DB"/>
              </a:solidFill>
              <a:effectLst/>
              <a:latin typeface="Söhne"/>
            </a:endParaRP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endParaRPr lang="en-US" altLang="en-US" sz="975" dirty="0">
              <a:solidFill>
                <a:schemeClr val="tx1"/>
              </a:solidFill>
              <a:latin typeface="Söhne"/>
            </a:endParaRPr>
          </a:p>
          <a:p>
            <a:pPr>
              <a:buFont typeface="Arial" panose="020B0604020202020204" pitchFamily="34" charset="0"/>
              <a:buChar char="•"/>
            </a:pPr>
            <a:endParaRPr kumimoji="0" lang="en-US" altLang="en-US" sz="975" b="0" i="0" u="none" strike="noStrike" cap="none" normalizeH="0" baseline="0" dirty="0">
              <a:ln>
                <a:noFill/>
              </a:ln>
              <a:solidFill>
                <a:schemeClr val="tx1"/>
              </a:solidFill>
              <a:effectLst/>
              <a:latin typeface="Söhne"/>
            </a:endParaRPr>
          </a:p>
          <a:p>
            <a:pPr>
              <a:buFont typeface="Arial" panose="020B0604020202020204" pitchFamily="34" charset="0"/>
              <a:buChar char="•"/>
            </a:pPr>
            <a:endParaRPr kumimoji="0" lang="en-US" altLang="en-US" sz="975"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kumimoji="0" lang="en-US" altLang="en-US" sz="975" b="0" i="0" u="none" strike="noStrike" cap="none" normalizeH="0" baseline="0" dirty="0">
              <a:ln>
                <a:noFill/>
              </a:ln>
              <a:solidFill>
                <a:schemeClr val="tx1"/>
              </a:solidFill>
              <a:effectLst/>
            </a:endParaRPr>
          </a:p>
          <a:p>
            <a:pPr>
              <a:buFont typeface="Arial" panose="020B0604020202020204" pitchFamily="34" charset="0"/>
              <a:buChar char="•"/>
            </a:pPr>
            <a:endParaRPr kumimoji="0" lang="en-US" altLang="en-US" sz="975" b="0" i="0" u="none" strike="noStrike" cap="none" normalizeH="0" baseline="0" dirty="0">
              <a:ln>
                <a:noFill/>
              </a:ln>
              <a:solidFill>
                <a:schemeClr val="tx1"/>
              </a:solidFill>
              <a:effectLst/>
            </a:endParaRPr>
          </a:p>
          <a:p>
            <a:pPr>
              <a:buFont typeface="Arial" panose="020B0604020202020204" pitchFamily="34" charset="0"/>
              <a:buChar char="•"/>
            </a:pPr>
            <a:endParaRPr lang="en-US" altLang="en-US" sz="975" dirty="0">
              <a:solidFill>
                <a:schemeClr val="tx1"/>
              </a:solidFill>
              <a:latin typeface="Arial" panose="020B0604020202020204" pitchFamily="34" charset="0"/>
            </a:endParaRPr>
          </a:p>
          <a:p>
            <a:pPr>
              <a:buFont typeface="Arial" panose="020B0604020202020204" pitchFamily="34" charset="0"/>
              <a:buChar char="•"/>
            </a:pPr>
            <a:endParaRPr kumimoji="0" lang="en-US" altLang="en-US" sz="975"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lang="en-US" sz="975" b="0" i="0" dirty="0">
              <a:solidFill>
                <a:schemeClr val="tx1"/>
              </a:solidFill>
              <a:effectLst/>
              <a:latin typeface="Söhne"/>
            </a:endParaRPr>
          </a:p>
          <a:p>
            <a:pPr>
              <a:buFont typeface="Arial" panose="020B0604020202020204" pitchFamily="34" charset="0"/>
              <a:buChar char="•"/>
            </a:pPr>
            <a:endParaRPr lang="en-US" sz="975" b="0" i="0" dirty="0">
              <a:solidFill>
                <a:schemeClr val="tx1"/>
              </a:solidFill>
              <a:effectLst/>
              <a:latin typeface="Söhne"/>
            </a:endParaRPr>
          </a:p>
          <a:p>
            <a:pPr>
              <a:buFont typeface="Arial" panose="020B0604020202020204" pitchFamily="34" charset="0"/>
              <a:buChar char="•"/>
            </a:pPr>
            <a:endParaRPr lang="en-IN" sz="975" dirty="0">
              <a:solidFill>
                <a:schemeClr val="tx1"/>
              </a:solidFill>
            </a:endParaRPr>
          </a:p>
        </p:txBody>
      </p:sp>
    </p:spTree>
    <p:extLst>
      <p:ext uri="{BB962C8B-B14F-4D97-AF65-F5344CB8AC3E}">
        <p14:creationId xmlns:p14="http://schemas.microsoft.com/office/powerpoint/2010/main" val="386104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0700-0EC7-E0E9-F55A-92A97E702F1B}"/>
              </a:ext>
            </a:extLst>
          </p:cNvPr>
          <p:cNvSpPr>
            <a:spLocks noGrp="1"/>
          </p:cNvSpPr>
          <p:nvPr>
            <p:ph type="title"/>
          </p:nvPr>
        </p:nvSpPr>
        <p:spPr>
          <a:xfrm>
            <a:off x="715100" y="141099"/>
            <a:ext cx="7713800" cy="613643"/>
          </a:xfrm>
        </p:spPr>
        <p:txBody>
          <a:bodyPr/>
          <a:lstStyle/>
          <a:p>
            <a:r>
              <a:rPr lang="en-IN" sz="4000" dirty="0"/>
              <a:t>Module Work Flow Explanation</a:t>
            </a:r>
          </a:p>
        </p:txBody>
      </p:sp>
      <p:sp>
        <p:nvSpPr>
          <p:cNvPr id="3" name="Subtitle 2">
            <a:extLst>
              <a:ext uri="{FF2B5EF4-FFF2-40B4-BE49-F238E27FC236}">
                <a16:creationId xmlns:a16="http://schemas.microsoft.com/office/drawing/2014/main" id="{EB1170FA-83BD-0BFF-8FF5-107CD417B77C}"/>
              </a:ext>
            </a:extLst>
          </p:cNvPr>
          <p:cNvSpPr>
            <a:spLocks noGrp="1"/>
          </p:cNvSpPr>
          <p:nvPr>
            <p:ph type="subTitle" idx="1"/>
          </p:nvPr>
        </p:nvSpPr>
        <p:spPr>
          <a:xfrm>
            <a:off x="0" y="667656"/>
            <a:ext cx="9144000" cy="4412343"/>
          </a:xfrm>
        </p:spPr>
        <p:txBody>
          <a:bodyPr/>
          <a:lstStyle/>
          <a:p>
            <a:r>
              <a:rPr lang="en-US" sz="1200" dirty="0">
                <a:latin typeface="Söhne"/>
              </a:rPr>
              <a:t>A workflow explanation of the project and the role of each module in that workflow:</a:t>
            </a:r>
          </a:p>
          <a:p>
            <a:endParaRPr lang="en-US" sz="1200" dirty="0">
              <a:latin typeface="Söhne"/>
            </a:endParaRPr>
          </a:p>
          <a:p>
            <a:r>
              <a:rPr lang="en-US" sz="1200" dirty="0">
                <a:latin typeface="Söhne"/>
              </a:rPr>
              <a:t>1. </a:t>
            </a:r>
            <a:r>
              <a:rPr lang="en-US" sz="1200" b="1" dirty="0">
                <a:solidFill>
                  <a:schemeClr val="tx1"/>
                </a:solidFill>
                <a:latin typeface="Söhne"/>
              </a:rPr>
              <a:t>Initialization</a:t>
            </a:r>
            <a:r>
              <a:rPr lang="en-US" sz="1200" dirty="0">
                <a:latin typeface="Söhne"/>
              </a:rPr>
              <a:t> -</a:t>
            </a:r>
          </a:p>
          <a:p>
            <a:r>
              <a:rPr lang="en-US" sz="1200" dirty="0">
                <a:latin typeface="Söhne"/>
              </a:rPr>
              <a:t>   - The code begins by importing the necessary Python modules.</a:t>
            </a:r>
          </a:p>
          <a:p>
            <a:r>
              <a:rPr lang="en-US" sz="1200" dirty="0">
                <a:latin typeface="Söhne"/>
              </a:rPr>
              <a:t>   - The `logging` module is configured to create log files for recording packet details and errors.</a:t>
            </a:r>
          </a:p>
          <a:p>
            <a:endParaRPr lang="en-US" sz="1200" dirty="0">
              <a:latin typeface="Söhne"/>
            </a:endParaRPr>
          </a:p>
          <a:p>
            <a:r>
              <a:rPr lang="en-US" sz="1200" dirty="0">
                <a:latin typeface="Söhne"/>
              </a:rPr>
              <a:t>2. </a:t>
            </a:r>
            <a:r>
              <a:rPr lang="en-US" sz="1200" b="1" dirty="0" err="1">
                <a:latin typeface="Söhne"/>
              </a:rPr>
              <a:t>GeoIP</a:t>
            </a:r>
            <a:r>
              <a:rPr lang="en-US" sz="1200" b="1" dirty="0">
                <a:latin typeface="Söhne"/>
              </a:rPr>
              <a:t> Database Initialization </a:t>
            </a:r>
            <a:r>
              <a:rPr lang="en-US" sz="1200" dirty="0">
                <a:latin typeface="Söhne"/>
              </a:rPr>
              <a:t>-</a:t>
            </a:r>
          </a:p>
          <a:p>
            <a:r>
              <a:rPr lang="en-US" sz="1200" dirty="0">
                <a:latin typeface="Söhne"/>
              </a:rPr>
              <a:t>   - The `geoip2` module is used to initialize a </a:t>
            </a:r>
            <a:r>
              <a:rPr lang="en-US" sz="1200" dirty="0" err="1">
                <a:latin typeface="Söhne"/>
              </a:rPr>
              <a:t>GeoIP</a:t>
            </a:r>
            <a:r>
              <a:rPr lang="en-US" sz="1200" dirty="0">
                <a:latin typeface="Söhne"/>
              </a:rPr>
              <a:t> database, which is then used to perform geographic location lookups for IP addresses in captured packets.</a:t>
            </a:r>
          </a:p>
          <a:p>
            <a:endParaRPr lang="en-US" sz="1200" dirty="0">
              <a:latin typeface="Söhne"/>
            </a:endParaRPr>
          </a:p>
          <a:p>
            <a:r>
              <a:rPr lang="en-US" sz="1200" dirty="0">
                <a:latin typeface="Söhne"/>
              </a:rPr>
              <a:t>3. </a:t>
            </a:r>
            <a:r>
              <a:rPr lang="en-US" sz="1200" b="1" dirty="0">
                <a:latin typeface="Söhne"/>
              </a:rPr>
              <a:t>GUI Setup with </a:t>
            </a:r>
            <a:r>
              <a:rPr lang="en-US" sz="1200" b="1" dirty="0" err="1">
                <a:latin typeface="Söhne"/>
              </a:rPr>
              <a:t>tkinter</a:t>
            </a:r>
            <a:r>
              <a:rPr lang="en-US" sz="1200" b="1" dirty="0">
                <a:latin typeface="Söhne"/>
              </a:rPr>
              <a:t> </a:t>
            </a:r>
            <a:r>
              <a:rPr lang="en-US" sz="1200" dirty="0">
                <a:latin typeface="Söhne"/>
              </a:rPr>
              <a:t>-</a:t>
            </a:r>
          </a:p>
          <a:p>
            <a:r>
              <a:rPr lang="en-US" sz="1200" dirty="0">
                <a:latin typeface="Söhne"/>
              </a:rPr>
              <a:t>   - The `</a:t>
            </a:r>
            <a:r>
              <a:rPr lang="en-US" sz="1200" dirty="0" err="1">
                <a:latin typeface="Söhne"/>
              </a:rPr>
              <a:t>tkinter</a:t>
            </a:r>
            <a:r>
              <a:rPr lang="en-US" sz="1200" dirty="0">
                <a:latin typeface="Söhne"/>
              </a:rPr>
              <a:t>` module is used to set up the graphical user interface (GUI) for the application.</a:t>
            </a:r>
          </a:p>
          <a:p>
            <a:r>
              <a:rPr lang="en-US" sz="1200" dirty="0">
                <a:latin typeface="Söhne"/>
              </a:rPr>
              <a:t>   - Labels, dropdown menus, buttons, and text areas are created to allow user interaction.</a:t>
            </a:r>
          </a:p>
          <a:p>
            <a:endParaRPr lang="en-US" sz="1200" dirty="0">
              <a:latin typeface="Söhne"/>
            </a:endParaRPr>
          </a:p>
          <a:p>
            <a:r>
              <a:rPr lang="en-US" sz="1200" dirty="0">
                <a:latin typeface="Söhne"/>
              </a:rPr>
              <a:t>4. </a:t>
            </a:r>
            <a:r>
              <a:rPr lang="en-US" sz="1200" b="1" dirty="0">
                <a:latin typeface="Söhne"/>
              </a:rPr>
              <a:t>Packet Capture Configuration </a:t>
            </a:r>
            <a:r>
              <a:rPr lang="en-US" sz="1200" dirty="0">
                <a:latin typeface="Söhne"/>
              </a:rPr>
              <a:t>-</a:t>
            </a:r>
          </a:p>
          <a:p>
            <a:r>
              <a:rPr lang="en-US" sz="1200" dirty="0">
                <a:latin typeface="Söhne"/>
              </a:rPr>
              <a:t>   - The user can select a network interface and a capture filter using the GUI.</a:t>
            </a:r>
          </a:p>
          <a:p>
            <a:r>
              <a:rPr lang="en-US" sz="1200" dirty="0">
                <a:latin typeface="Söhne"/>
              </a:rPr>
              <a:t>   - The selected interface is used to capture network packets in real-time using the `</a:t>
            </a:r>
            <a:r>
              <a:rPr lang="en-US" sz="1200" dirty="0" err="1">
                <a:latin typeface="Söhne"/>
              </a:rPr>
              <a:t>pyshark</a:t>
            </a:r>
            <a:r>
              <a:rPr lang="en-US" sz="1200" dirty="0">
                <a:latin typeface="Söhne"/>
              </a:rPr>
              <a:t>` module.</a:t>
            </a:r>
          </a:p>
          <a:p>
            <a:r>
              <a:rPr lang="en-US" sz="1200" dirty="0">
                <a:latin typeface="Söhne"/>
              </a:rPr>
              <a:t>   - The `</a:t>
            </a:r>
            <a:r>
              <a:rPr lang="en-US" sz="1200" dirty="0" err="1">
                <a:latin typeface="Söhne"/>
              </a:rPr>
              <a:t>capture_filter</a:t>
            </a:r>
            <a:r>
              <a:rPr lang="en-US" sz="1200" dirty="0">
                <a:latin typeface="Söhne"/>
              </a:rPr>
              <a:t>` helps filter the packets based on specified criteria (e.g., protocol, port, host).</a:t>
            </a:r>
          </a:p>
          <a:p>
            <a:endParaRPr lang="en-US" sz="1200" dirty="0">
              <a:latin typeface="Söhne"/>
            </a:endParaRPr>
          </a:p>
          <a:p>
            <a:r>
              <a:rPr lang="en-US" sz="1200" dirty="0">
                <a:latin typeface="Söhne"/>
              </a:rPr>
              <a:t>5. </a:t>
            </a:r>
            <a:r>
              <a:rPr lang="en-US" sz="1200" b="1" dirty="0">
                <a:latin typeface="Söhne"/>
              </a:rPr>
              <a:t>Packet Capture (</a:t>
            </a:r>
            <a:r>
              <a:rPr lang="en-US" sz="1200" b="1" dirty="0" err="1">
                <a:latin typeface="Söhne"/>
              </a:rPr>
              <a:t>start_capture</a:t>
            </a:r>
            <a:r>
              <a:rPr lang="en-US" sz="1200" b="1" dirty="0">
                <a:latin typeface="Söhne"/>
              </a:rPr>
              <a:t> Function) </a:t>
            </a:r>
            <a:r>
              <a:rPr lang="en-US" sz="1200" dirty="0">
                <a:latin typeface="Söhne"/>
              </a:rPr>
              <a:t>-</a:t>
            </a:r>
          </a:p>
          <a:p>
            <a:r>
              <a:rPr lang="en-US" sz="1200" dirty="0">
                <a:latin typeface="Söhne"/>
              </a:rPr>
              <a:t>   - When the "Start Capture" button is clicked, the `</a:t>
            </a:r>
            <a:r>
              <a:rPr lang="en-US" sz="1200" dirty="0" err="1">
                <a:latin typeface="Söhne"/>
              </a:rPr>
              <a:t>start_capture</a:t>
            </a:r>
            <a:r>
              <a:rPr lang="en-US" sz="1200" dirty="0">
                <a:latin typeface="Söhne"/>
              </a:rPr>
              <a:t>` function is called.</a:t>
            </a:r>
          </a:p>
          <a:p>
            <a:r>
              <a:rPr lang="en-US" sz="1200" dirty="0">
                <a:latin typeface="Söhne"/>
              </a:rPr>
              <a:t>   - The `</a:t>
            </a:r>
            <a:r>
              <a:rPr lang="en-US" sz="1200" dirty="0" err="1">
                <a:latin typeface="Söhne"/>
              </a:rPr>
              <a:t>pyshark</a:t>
            </a:r>
            <a:r>
              <a:rPr lang="en-US" sz="1200" dirty="0">
                <a:latin typeface="Söhne"/>
              </a:rPr>
              <a:t>` module captures packets from the selected network interface according to the specified filter.</a:t>
            </a:r>
          </a:p>
          <a:p>
            <a:r>
              <a:rPr lang="en-US" sz="1200" dirty="0">
                <a:latin typeface="Söhne"/>
              </a:rPr>
              <a:t>   - Packet details are analyzed using the `</a:t>
            </a:r>
            <a:r>
              <a:rPr lang="en-US" sz="1200" dirty="0" err="1">
                <a:latin typeface="Söhne"/>
              </a:rPr>
              <a:t>analyze_packet</a:t>
            </a:r>
            <a:r>
              <a:rPr lang="en-US" sz="1200" dirty="0">
                <a:latin typeface="Söhne"/>
              </a:rPr>
              <a:t>` function, and captured data is updated in real-time in the GUI.</a:t>
            </a:r>
          </a:p>
          <a:p>
            <a:endParaRPr lang="en-US" sz="1200" dirty="0">
              <a:latin typeface="Söhne"/>
            </a:endParaRPr>
          </a:p>
          <a:p>
            <a:endParaRPr lang="en-US" sz="1200" dirty="0"/>
          </a:p>
          <a:p>
            <a:endParaRPr lang="en-US" sz="1200" dirty="0">
              <a:latin typeface="Söhne"/>
            </a:endParaRPr>
          </a:p>
        </p:txBody>
      </p:sp>
    </p:spTree>
    <p:extLst>
      <p:ext uri="{BB962C8B-B14F-4D97-AF65-F5344CB8AC3E}">
        <p14:creationId xmlns:p14="http://schemas.microsoft.com/office/powerpoint/2010/main" val="151730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0700-0EC7-E0E9-F55A-92A97E702F1B}"/>
              </a:ext>
            </a:extLst>
          </p:cNvPr>
          <p:cNvSpPr>
            <a:spLocks noGrp="1"/>
          </p:cNvSpPr>
          <p:nvPr>
            <p:ph type="title"/>
          </p:nvPr>
        </p:nvSpPr>
        <p:spPr>
          <a:xfrm>
            <a:off x="715100" y="272246"/>
            <a:ext cx="7713800" cy="475240"/>
          </a:xfrm>
        </p:spPr>
        <p:txBody>
          <a:bodyPr/>
          <a:lstStyle/>
          <a:p>
            <a:r>
              <a:rPr lang="en-IN" sz="4000" dirty="0"/>
              <a:t>Module Work Flow Explanation</a:t>
            </a:r>
          </a:p>
        </p:txBody>
      </p:sp>
      <p:sp>
        <p:nvSpPr>
          <p:cNvPr id="3" name="Subtitle 2">
            <a:extLst>
              <a:ext uri="{FF2B5EF4-FFF2-40B4-BE49-F238E27FC236}">
                <a16:creationId xmlns:a16="http://schemas.microsoft.com/office/drawing/2014/main" id="{EB1170FA-83BD-0BFF-8FF5-107CD417B77C}"/>
              </a:ext>
            </a:extLst>
          </p:cNvPr>
          <p:cNvSpPr>
            <a:spLocks noGrp="1"/>
          </p:cNvSpPr>
          <p:nvPr>
            <p:ph type="subTitle" idx="1"/>
          </p:nvPr>
        </p:nvSpPr>
        <p:spPr>
          <a:xfrm>
            <a:off x="1" y="674914"/>
            <a:ext cx="9144000" cy="4468586"/>
          </a:xfrm>
        </p:spPr>
        <p:txBody>
          <a:bodyPr/>
          <a:lstStyle/>
          <a:p>
            <a:r>
              <a:rPr lang="en-US" sz="1000" dirty="0">
                <a:latin typeface="Söhne"/>
              </a:rPr>
              <a:t>6. </a:t>
            </a:r>
            <a:r>
              <a:rPr lang="en-US" sz="1000" b="1" dirty="0">
                <a:latin typeface="Söhne"/>
              </a:rPr>
              <a:t>Packet Analysis (</a:t>
            </a:r>
            <a:r>
              <a:rPr lang="en-US" sz="1000" b="1" dirty="0" err="1">
                <a:latin typeface="Söhne"/>
              </a:rPr>
              <a:t>analyze_packet</a:t>
            </a:r>
            <a:r>
              <a:rPr lang="en-US" sz="1000" b="1" dirty="0">
                <a:latin typeface="Söhne"/>
              </a:rPr>
              <a:t> Function) </a:t>
            </a:r>
            <a:r>
              <a:rPr lang="en-US" sz="1000" dirty="0">
                <a:latin typeface="Söhne"/>
              </a:rPr>
              <a:t>-</a:t>
            </a:r>
          </a:p>
          <a:p>
            <a:r>
              <a:rPr lang="en-US" sz="1000" dirty="0">
                <a:latin typeface="Söhne"/>
              </a:rPr>
              <a:t>   - The `</a:t>
            </a:r>
            <a:r>
              <a:rPr lang="en-US" sz="1000" dirty="0" err="1">
                <a:latin typeface="Söhne"/>
              </a:rPr>
              <a:t>analyze_packet</a:t>
            </a:r>
            <a:r>
              <a:rPr lang="en-US" sz="1000" dirty="0">
                <a:latin typeface="Söhne"/>
              </a:rPr>
              <a:t>` function processes and analyzes each captured packet.</a:t>
            </a:r>
          </a:p>
          <a:p>
            <a:r>
              <a:rPr lang="en-US" sz="1000" dirty="0">
                <a:latin typeface="Söhne"/>
              </a:rPr>
              <a:t>   - It extracts details such as timestamp, protocol, source and destination IP addresses, and packet length.</a:t>
            </a:r>
          </a:p>
          <a:p>
            <a:r>
              <a:rPr lang="en-US" sz="1000" dirty="0">
                <a:latin typeface="Söhne"/>
              </a:rPr>
              <a:t>   - Geographic location information for source and destination IPs is obtained using the `geoip2` module.</a:t>
            </a:r>
          </a:p>
          <a:p>
            <a:r>
              <a:rPr lang="en-US" sz="1000" dirty="0">
                <a:latin typeface="Söhne"/>
              </a:rPr>
              <a:t>   - Packet details are logged using the `logging` module.</a:t>
            </a:r>
          </a:p>
          <a:p>
            <a:endParaRPr lang="en-US" sz="1000" dirty="0">
              <a:latin typeface="Söhne"/>
            </a:endParaRPr>
          </a:p>
          <a:p>
            <a:r>
              <a:rPr lang="en-US" sz="1000" dirty="0">
                <a:latin typeface="Söhne"/>
              </a:rPr>
              <a:t>7. </a:t>
            </a:r>
            <a:r>
              <a:rPr lang="en-US" sz="1000" b="1" dirty="0">
                <a:latin typeface="Söhne"/>
              </a:rPr>
              <a:t>Packet Display (</a:t>
            </a:r>
            <a:r>
              <a:rPr lang="en-US" sz="1000" b="1" dirty="0" err="1">
                <a:latin typeface="Söhne"/>
              </a:rPr>
              <a:t>show_captured_data</a:t>
            </a:r>
            <a:r>
              <a:rPr lang="en-US" sz="1000" b="1" dirty="0">
                <a:latin typeface="Söhne"/>
              </a:rPr>
              <a:t> Function)</a:t>
            </a:r>
            <a:r>
              <a:rPr lang="en-US" sz="1000" dirty="0">
                <a:latin typeface="Söhne"/>
              </a:rPr>
              <a:t> -</a:t>
            </a:r>
          </a:p>
          <a:p>
            <a:r>
              <a:rPr lang="en-US" sz="1000" dirty="0">
                <a:latin typeface="Söhne"/>
              </a:rPr>
              <a:t>   - The `</a:t>
            </a:r>
            <a:r>
              <a:rPr lang="en-US" sz="1000" dirty="0" err="1">
                <a:latin typeface="Söhne"/>
              </a:rPr>
              <a:t>show_captured_data</a:t>
            </a:r>
            <a:r>
              <a:rPr lang="en-US" sz="1000" dirty="0">
                <a:latin typeface="Söhne"/>
              </a:rPr>
              <a:t>` function updates the GUI with the captured packet data.</a:t>
            </a:r>
          </a:p>
          <a:p>
            <a:r>
              <a:rPr lang="en-US" sz="1000" dirty="0">
                <a:latin typeface="Söhne"/>
              </a:rPr>
              <a:t>   - It displays Wi-Fi and Ethernet IP addresses, and a tabular representation of packet details using the `tabulate` module.</a:t>
            </a:r>
          </a:p>
          <a:p>
            <a:endParaRPr lang="en-US" sz="1000" dirty="0">
              <a:latin typeface="Söhne"/>
            </a:endParaRPr>
          </a:p>
          <a:p>
            <a:r>
              <a:rPr lang="en-US" sz="1000" dirty="0">
                <a:latin typeface="Söhne"/>
              </a:rPr>
              <a:t>8</a:t>
            </a:r>
            <a:r>
              <a:rPr lang="en-US" sz="1000" b="1" dirty="0">
                <a:latin typeface="Söhne"/>
              </a:rPr>
              <a:t>. Packet Selection (</a:t>
            </a:r>
            <a:r>
              <a:rPr lang="en-US" sz="1000" b="1" dirty="0" err="1">
                <a:latin typeface="Söhne"/>
              </a:rPr>
              <a:t>packet_selected</a:t>
            </a:r>
            <a:r>
              <a:rPr lang="en-US" sz="1000" b="1" dirty="0">
                <a:latin typeface="Söhne"/>
              </a:rPr>
              <a:t> Function) </a:t>
            </a:r>
            <a:r>
              <a:rPr lang="en-US" sz="1000" dirty="0">
                <a:latin typeface="Söhne"/>
              </a:rPr>
              <a:t>-</a:t>
            </a:r>
          </a:p>
          <a:p>
            <a:r>
              <a:rPr lang="en-US" sz="1000" dirty="0">
                <a:latin typeface="Söhne"/>
              </a:rPr>
              <a:t>   - When a packet is selected in the packet </a:t>
            </a:r>
            <a:r>
              <a:rPr lang="en-US" sz="1000" dirty="0" err="1">
                <a:latin typeface="Söhne"/>
              </a:rPr>
              <a:t>treeview</a:t>
            </a:r>
            <a:r>
              <a:rPr lang="en-US" sz="1000" dirty="0">
                <a:latin typeface="Söhne"/>
              </a:rPr>
              <a:t>, the `</a:t>
            </a:r>
            <a:r>
              <a:rPr lang="en-US" sz="1000" dirty="0" err="1">
                <a:latin typeface="Söhne"/>
              </a:rPr>
              <a:t>packet_selected</a:t>
            </a:r>
            <a:r>
              <a:rPr lang="en-US" sz="1000" dirty="0">
                <a:latin typeface="Söhne"/>
              </a:rPr>
              <a:t>` function is triggered.</a:t>
            </a:r>
          </a:p>
          <a:p>
            <a:r>
              <a:rPr lang="en-US" sz="1000" dirty="0">
                <a:latin typeface="Söhne"/>
              </a:rPr>
              <a:t>   - It displays detailed information about the selected packet in a new window.</a:t>
            </a:r>
          </a:p>
          <a:p>
            <a:endParaRPr lang="en-US" sz="1000" dirty="0">
              <a:latin typeface="Söhne"/>
            </a:endParaRPr>
          </a:p>
          <a:p>
            <a:r>
              <a:rPr lang="en-US" sz="1000" dirty="0">
                <a:latin typeface="Söhne"/>
              </a:rPr>
              <a:t>9. </a:t>
            </a:r>
            <a:r>
              <a:rPr lang="en-US" sz="1000" b="1" dirty="0">
                <a:latin typeface="Söhne"/>
              </a:rPr>
              <a:t>Stop Capture (</a:t>
            </a:r>
            <a:r>
              <a:rPr lang="en-US" sz="1000" b="1" dirty="0" err="1">
                <a:latin typeface="Söhne"/>
              </a:rPr>
              <a:t>stop_capture</a:t>
            </a:r>
            <a:r>
              <a:rPr lang="en-US" sz="1000" b="1" dirty="0">
                <a:latin typeface="Söhne"/>
              </a:rPr>
              <a:t> Function) </a:t>
            </a:r>
            <a:r>
              <a:rPr lang="en-US" sz="1000" dirty="0">
                <a:latin typeface="Söhne"/>
              </a:rPr>
              <a:t>-</a:t>
            </a:r>
          </a:p>
          <a:p>
            <a:r>
              <a:rPr lang="en-US" sz="1000" dirty="0">
                <a:latin typeface="Söhne"/>
              </a:rPr>
              <a:t>   - The "Stop Capture" button calls the `</a:t>
            </a:r>
            <a:r>
              <a:rPr lang="en-US" sz="1000" dirty="0" err="1">
                <a:latin typeface="Söhne"/>
              </a:rPr>
              <a:t>stop_capture</a:t>
            </a:r>
            <a:r>
              <a:rPr lang="en-US" sz="1000" dirty="0">
                <a:latin typeface="Söhne"/>
              </a:rPr>
              <a:t>` function to stop packet capture.</a:t>
            </a:r>
          </a:p>
          <a:p>
            <a:r>
              <a:rPr lang="en-US" sz="1000" dirty="0">
                <a:latin typeface="Söhne"/>
              </a:rPr>
              <a:t>   - The capture process can also be stopped when the specified capture duration is reached.</a:t>
            </a:r>
          </a:p>
          <a:p>
            <a:endParaRPr lang="en-US" sz="1000" dirty="0">
              <a:latin typeface="Söhne"/>
            </a:endParaRPr>
          </a:p>
          <a:p>
            <a:r>
              <a:rPr lang="en-US" sz="1000" dirty="0">
                <a:latin typeface="Söhne"/>
              </a:rPr>
              <a:t>10. </a:t>
            </a:r>
            <a:r>
              <a:rPr lang="en-US" sz="1000" b="1" dirty="0">
                <a:latin typeface="Söhne"/>
              </a:rPr>
              <a:t>Data Refresh (</a:t>
            </a:r>
            <a:r>
              <a:rPr lang="en-US" sz="1000" b="1" dirty="0" err="1">
                <a:latin typeface="Söhne"/>
              </a:rPr>
              <a:t>refresh_data</a:t>
            </a:r>
            <a:r>
              <a:rPr lang="en-US" sz="1000" b="1" dirty="0">
                <a:latin typeface="Söhne"/>
              </a:rPr>
              <a:t> Function) </a:t>
            </a:r>
            <a:r>
              <a:rPr lang="en-US" sz="1000" dirty="0">
                <a:latin typeface="Söhne"/>
              </a:rPr>
              <a:t>-</a:t>
            </a:r>
          </a:p>
          <a:p>
            <a:r>
              <a:rPr lang="en-US" sz="1000" dirty="0">
                <a:latin typeface="Söhne"/>
              </a:rPr>
              <a:t>   - The "Refresh Data" button calls the `</a:t>
            </a:r>
            <a:r>
              <a:rPr lang="en-US" sz="1000" dirty="0" err="1">
                <a:latin typeface="Söhne"/>
              </a:rPr>
              <a:t>refresh_data</a:t>
            </a:r>
            <a:r>
              <a:rPr lang="en-US" sz="1000" dirty="0">
                <a:latin typeface="Söhne"/>
              </a:rPr>
              <a:t>` function to clear captured data and update the GUI.</a:t>
            </a:r>
          </a:p>
          <a:p>
            <a:r>
              <a:rPr lang="en-US" sz="1000" dirty="0">
                <a:latin typeface="Söhne"/>
              </a:rPr>
              <a:t>   - This function is available when the capture process is not running.</a:t>
            </a:r>
          </a:p>
          <a:p>
            <a:endParaRPr lang="en-US" sz="1000" dirty="0">
              <a:latin typeface="Söhne"/>
            </a:endParaRPr>
          </a:p>
          <a:p>
            <a:r>
              <a:rPr lang="en-US" sz="1000" dirty="0">
                <a:latin typeface="Söhne"/>
              </a:rPr>
              <a:t>11. </a:t>
            </a:r>
            <a:r>
              <a:rPr lang="en-US" sz="1000" b="1" dirty="0">
                <a:latin typeface="Söhne"/>
              </a:rPr>
              <a:t>Concurrent Execution with threading </a:t>
            </a:r>
            <a:r>
              <a:rPr lang="en-US" sz="1000" dirty="0">
                <a:latin typeface="Söhne"/>
              </a:rPr>
              <a:t>-</a:t>
            </a:r>
          </a:p>
          <a:p>
            <a:r>
              <a:rPr lang="en-US" sz="1000" dirty="0">
                <a:latin typeface="Söhne"/>
              </a:rPr>
              <a:t>   - The `threading` module is used to manage the packet capture process, ensuring that it can run concurrently with the GUI.</a:t>
            </a:r>
          </a:p>
          <a:p>
            <a:r>
              <a:rPr lang="en-US" sz="1000" dirty="0">
                <a:latin typeface="Söhne"/>
              </a:rPr>
              <a:t>   - This allows the application to capture packets in the background while remaining responsive to user actions.</a:t>
            </a:r>
          </a:p>
          <a:p>
            <a:endParaRPr lang="en-US" sz="1000" dirty="0">
              <a:latin typeface="Söhne"/>
            </a:endParaRPr>
          </a:p>
          <a:p>
            <a:r>
              <a:rPr lang="en-US" sz="1000" dirty="0">
                <a:latin typeface="Söhne"/>
              </a:rPr>
              <a:t>12. </a:t>
            </a:r>
            <a:r>
              <a:rPr lang="en-US" sz="1000" b="1" dirty="0">
                <a:latin typeface="Söhne"/>
              </a:rPr>
              <a:t>User Interaction and GUI Output </a:t>
            </a:r>
            <a:r>
              <a:rPr lang="en-US" sz="1000" dirty="0">
                <a:latin typeface="Söhne"/>
              </a:rPr>
              <a:t>-</a:t>
            </a:r>
          </a:p>
          <a:p>
            <a:r>
              <a:rPr lang="en-US" sz="1000" dirty="0">
                <a:latin typeface="Söhne"/>
              </a:rPr>
              <a:t>   - The GUI provides user-friendly interaction for starting/stopping captures, selecting and viewing packets, and refreshing displayed data.</a:t>
            </a:r>
          </a:p>
          <a:p>
            <a:endParaRPr lang="en-US" sz="1200" dirty="0">
              <a:latin typeface="Söhne"/>
            </a:endParaRPr>
          </a:p>
          <a:p>
            <a:endParaRPr lang="en-US" sz="1200" dirty="0">
              <a:latin typeface="Söhne"/>
            </a:endParaRPr>
          </a:p>
          <a:p>
            <a:endParaRPr lang="en-US" sz="1200" dirty="0">
              <a:latin typeface="Söhne"/>
            </a:endParaRPr>
          </a:p>
        </p:txBody>
      </p:sp>
    </p:spTree>
    <p:extLst>
      <p:ext uri="{BB962C8B-B14F-4D97-AF65-F5344CB8AC3E}">
        <p14:creationId xmlns:p14="http://schemas.microsoft.com/office/powerpoint/2010/main" val="3936474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7807-8F07-BE86-8A24-7E2B3BB8DC31}"/>
              </a:ext>
            </a:extLst>
          </p:cNvPr>
          <p:cNvSpPr>
            <a:spLocks noGrp="1"/>
          </p:cNvSpPr>
          <p:nvPr>
            <p:ph type="title"/>
          </p:nvPr>
        </p:nvSpPr>
        <p:spPr>
          <a:xfrm>
            <a:off x="0" y="0"/>
            <a:ext cx="6393900" cy="551600"/>
          </a:xfrm>
        </p:spPr>
        <p:txBody>
          <a:bodyPr/>
          <a:lstStyle/>
          <a:p>
            <a:r>
              <a:rPr lang="en-IN" sz="3200" dirty="0"/>
              <a:t>Implementation</a:t>
            </a:r>
          </a:p>
        </p:txBody>
      </p:sp>
      <p:sp>
        <p:nvSpPr>
          <p:cNvPr id="3" name="Subtitle 2">
            <a:extLst>
              <a:ext uri="{FF2B5EF4-FFF2-40B4-BE49-F238E27FC236}">
                <a16:creationId xmlns:a16="http://schemas.microsoft.com/office/drawing/2014/main" id="{75BB87A2-B11B-B5D3-4A79-262700AEE8DC}"/>
              </a:ext>
            </a:extLst>
          </p:cNvPr>
          <p:cNvSpPr>
            <a:spLocks noGrp="1"/>
          </p:cNvSpPr>
          <p:nvPr>
            <p:ph type="subTitle" idx="1"/>
          </p:nvPr>
        </p:nvSpPr>
        <p:spPr>
          <a:xfrm>
            <a:off x="0" y="471714"/>
            <a:ext cx="9144000" cy="4671786"/>
          </a:xfrm>
        </p:spPr>
        <p:txBody>
          <a:bodyPr/>
          <a:lstStyle/>
          <a:p>
            <a:pPr>
              <a:buFont typeface="Arial" panose="020B0604020202020204" pitchFamily="34" charset="0"/>
              <a:buChar char="•"/>
            </a:pPr>
            <a:r>
              <a:rPr lang="en-US" b="0" i="0" dirty="0">
                <a:solidFill>
                  <a:schemeClr val="tx1"/>
                </a:solidFill>
                <a:effectLst/>
                <a:latin typeface="Söhne"/>
              </a:rPr>
              <a:t>Creating the code from the provided modules requires careful implementation of each component and functionality.</a:t>
            </a:r>
          </a:p>
          <a:p>
            <a:pPr>
              <a:buFont typeface="Arial" panose="020B0604020202020204" pitchFamily="34" charset="0"/>
              <a:buChar char="•"/>
            </a:pPr>
            <a:r>
              <a:rPr lang="en-US" dirty="0">
                <a:solidFill>
                  <a:schemeClr val="tx1"/>
                </a:solidFill>
                <a:latin typeface="Söhne"/>
              </a:rPr>
              <a:t>Implementations will be as -&gt;</a:t>
            </a:r>
          </a:p>
          <a:p>
            <a:pPr marL="152400" indent="0"/>
            <a:endParaRPr lang="en-US" dirty="0">
              <a:solidFill>
                <a:schemeClr val="tx1"/>
              </a:solidFill>
              <a:latin typeface="Söhne"/>
            </a:endParaRPr>
          </a:p>
          <a:p>
            <a:pPr marL="495300" indent="-342900">
              <a:buFont typeface="+mj-lt"/>
              <a:buAutoNum type="arabicPeriod"/>
            </a:pPr>
            <a:r>
              <a:rPr lang="en-US" b="0" i="0" dirty="0">
                <a:solidFill>
                  <a:schemeClr val="tx1"/>
                </a:solidFill>
                <a:effectLst/>
                <a:latin typeface="Söhne"/>
              </a:rPr>
              <a:t>Ensuring you have the required Python modules installed, including </a:t>
            </a:r>
            <a:r>
              <a:rPr lang="en-US" b="0" i="0" dirty="0" err="1">
                <a:solidFill>
                  <a:schemeClr val="tx1"/>
                </a:solidFill>
                <a:effectLst/>
                <a:latin typeface="Söhne"/>
              </a:rPr>
              <a:t>pyshark</a:t>
            </a:r>
            <a:r>
              <a:rPr lang="en-US" b="0" i="0" dirty="0">
                <a:solidFill>
                  <a:schemeClr val="tx1"/>
                </a:solidFill>
                <a:effectLst/>
                <a:latin typeface="Söhne"/>
              </a:rPr>
              <a:t>, </a:t>
            </a:r>
            <a:r>
              <a:rPr lang="en-US" b="0" i="0" dirty="0" err="1">
                <a:solidFill>
                  <a:schemeClr val="tx1"/>
                </a:solidFill>
                <a:effectLst/>
                <a:latin typeface="Söhne"/>
              </a:rPr>
              <a:t>tkinter</a:t>
            </a:r>
            <a:r>
              <a:rPr lang="en-US" b="0" i="0" dirty="0">
                <a:solidFill>
                  <a:schemeClr val="tx1"/>
                </a:solidFill>
                <a:effectLst/>
                <a:latin typeface="Söhne"/>
              </a:rPr>
              <a:t>, tabulate, socket, </a:t>
            </a:r>
            <a:r>
              <a:rPr lang="en-US" b="0" i="0" dirty="0" err="1">
                <a:solidFill>
                  <a:schemeClr val="tx1"/>
                </a:solidFill>
                <a:effectLst/>
                <a:latin typeface="Söhne"/>
              </a:rPr>
              <a:t>psutil</a:t>
            </a:r>
            <a:r>
              <a:rPr lang="en-US" b="0" i="0" dirty="0">
                <a:solidFill>
                  <a:schemeClr val="tx1"/>
                </a:solidFill>
                <a:effectLst/>
                <a:latin typeface="Söhne"/>
              </a:rPr>
              <a:t>, logging, and the GeoIP2 library. You'll need a </a:t>
            </a:r>
            <a:r>
              <a:rPr lang="en-US" b="0" i="0" dirty="0" err="1">
                <a:solidFill>
                  <a:schemeClr val="tx1"/>
                </a:solidFill>
                <a:effectLst/>
                <a:latin typeface="Söhne"/>
              </a:rPr>
              <a:t>GeoIP</a:t>
            </a:r>
            <a:r>
              <a:rPr lang="en-US" b="0" i="0" dirty="0">
                <a:solidFill>
                  <a:schemeClr val="tx1"/>
                </a:solidFill>
                <a:effectLst/>
                <a:latin typeface="Söhne"/>
              </a:rPr>
              <a:t> database file as well.</a:t>
            </a:r>
          </a:p>
          <a:p>
            <a:pPr marL="495300" indent="-342900">
              <a:buFont typeface="+mj-lt"/>
              <a:buAutoNum type="arabicPeriod"/>
            </a:pPr>
            <a:r>
              <a:rPr kumimoji="0" lang="en-US" altLang="en-US" b="0" i="0" u="none" strike="noStrike" cap="none" normalizeH="0" baseline="0" dirty="0">
                <a:ln>
                  <a:noFill/>
                </a:ln>
                <a:solidFill>
                  <a:schemeClr val="tx1"/>
                </a:solidFill>
                <a:effectLst/>
                <a:latin typeface="Söhne"/>
              </a:rPr>
              <a:t>Set up the logger configuration using </a:t>
            </a:r>
            <a:r>
              <a:rPr kumimoji="0" lang="en-US" altLang="en-US" b="1" i="0" u="none" strike="noStrike" cap="none" normalizeH="0" baseline="0" dirty="0" err="1">
                <a:ln>
                  <a:noFill/>
                </a:ln>
                <a:solidFill>
                  <a:schemeClr val="tx1"/>
                </a:solidFill>
                <a:effectLst/>
                <a:latin typeface="Söhne"/>
              </a:rPr>
              <a:t>logging.basicConfig</a:t>
            </a:r>
            <a:r>
              <a:rPr kumimoji="0" lang="en-US" altLang="en-US" b="0" i="0" u="none" strike="noStrike" cap="none" normalizeH="0" baseline="0" dirty="0">
                <a:ln>
                  <a:noFill/>
                </a:ln>
                <a:solidFill>
                  <a:schemeClr val="tx1"/>
                </a:solidFill>
                <a:effectLst/>
                <a:latin typeface="Söhne"/>
              </a:rPr>
              <a:t> to define the log form at and file. </a:t>
            </a:r>
          </a:p>
          <a:p>
            <a:pPr marL="495300" indent="-342900">
              <a:buFont typeface="+mj-lt"/>
              <a:buAutoNum type="arabicPeriod"/>
            </a:pPr>
            <a:r>
              <a:rPr lang="en-US" b="0" i="0" dirty="0">
                <a:solidFill>
                  <a:schemeClr val="tx1"/>
                </a:solidFill>
                <a:effectLst/>
                <a:latin typeface="Söhne"/>
              </a:rPr>
              <a:t>Use the </a:t>
            </a:r>
            <a:r>
              <a:rPr lang="en-US" b="0" i="0" dirty="0" err="1">
                <a:solidFill>
                  <a:schemeClr val="tx1"/>
                </a:solidFill>
                <a:effectLst/>
                <a:latin typeface="Söhne"/>
              </a:rPr>
              <a:t>tkinter</a:t>
            </a:r>
            <a:r>
              <a:rPr lang="en-US" b="0" i="0" dirty="0">
                <a:solidFill>
                  <a:schemeClr val="tx1"/>
                </a:solidFill>
                <a:effectLst/>
                <a:latin typeface="Söhne"/>
              </a:rPr>
              <a:t> library to design and create the graphical user interface (GUI) for your application. You can use the provided code as a starting point.</a:t>
            </a:r>
            <a:endParaRPr kumimoji="0" lang="en-US" altLang="en-US" b="0" i="0" u="none" strike="noStrike" cap="none" normalizeH="0" baseline="0" dirty="0">
              <a:ln>
                <a:noFill/>
              </a:ln>
              <a:solidFill>
                <a:schemeClr val="tx1"/>
              </a:solidFill>
              <a:effectLst/>
              <a:latin typeface="Söhne"/>
            </a:endParaRPr>
          </a:p>
          <a:p>
            <a:pPr algn="l">
              <a:buFont typeface="+mj-lt"/>
              <a:buAutoNum type="arabicPeriod"/>
            </a:pPr>
            <a:r>
              <a:rPr lang="en-US" b="1" i="0" dirty="0">
                <a:solidFill>
                  <a:schemeClr val="tx1"/>
                </a:solidFill>
                <a:effectLst/>
                <a:latin typeface="Söhne"/>
              </a:rPr>
              <a:t>Implement Network Interfaces:</a:t>
            </a:r>
            <a:endParaRPr lang="en-US" b="0" i="0" dirty="0">
              <a:solidFill>
                <a:schemeClr val="tx1"/>
              </a:solidFill>
              <a:effectLst/>
              <a:latin typeface="Söhne"/>
            </a:endParaRPr>
          </a:p>
          <a:p>
            <a:pPr marL="457200" lvl="1" indent="0" algn="l"/>
            <a:r>
              <a:rPr lang="en-US" b="0" i="0" dirty="0">
                <a:solidFill>
                  <a:schemeClr val="tx1"/>
                </a:solidFill>
                <a:effectLst/>
                <a:latin typeface="Söhne"/>
              </a:rPr>
              <a:t>Use the </a:t>
            </a:r>
            <a:r>
              <a:rPr lang="en-US" b="0" i="0" dirty="0" err="1">
                <a:solidFill>
                  <a:schemeClr val="tx1"/>
                </a:solidFill>
                <a:effectLst/>
                <a:latin typeface="Söhne"/>
              </a:rPr>
              <a:t>psutil</a:t>
            </a:r>
            <a:r>
              <a:rPr lang="en-US" b="0" i="0" dirty="0">
                <a:solidFill>
                  <a:schemeClr val="tx1"/>
                </a:solidFill>
                <a:effectLst/>
                <a:latin typeface="Söhne"/>
              </a:rPr>
              <a:t> library to get a list of available network interfaces. Populate a dropdown menu in the GUI with these interfaces.</a:t>
            </a:r>
          </a:p>
          <a:p>
            <a:pPr algn="l">
              <a:buFont typeface="+mj-lt"/>
              <a:buAutoNum type="arabicPeriod"/>
            </a:pPr>
            <a:r>
              <a:rPr lang="en-US" b="1" i="0" dirty="0">
                <a:solidFill>
                  <a:schemeClr val="tx1"/>
                </a:solidFill>
                <a:effectLst/>
                <a:latin typeface="Söhne"/>
              </a:rPr>
              <a:t>Implement Capture Filters:</a:t>
            </a:r>
            <a:endParaRPr lang="en-US" b="0" i="0" dirty="0">
              <a:solidFill>
                <a:schemeClr val="tx1"/>
              </a:solidFill>
              <a:effectLst/>
              <a:latin typeface="Söhne"/>
            </a:endParaRPr>
          </a:p>
          <a:p>
            <a:pPr marL="457200" lvl="1" indent="0" algn="l"/>
            <a:r>
              <a:rPr lang="en-US" b="0" i="0" dirty="0">
                <a:solidFill>
                  <a:schemeClr val="tx1"/>
                </a:solidFill>
                <a:effectLst/>
                <a:latin typeface="Söhne"/>
              </a:rPr>
              <a:t>Define a list of capture filters (e.g., "</a:t>
            </a:r>
            <a:r>
              <a:rPr lang="en-US" b="0" i="0" dirty="0" err="1">
                <a:solidFill>
                  <a:schemeClr val="tx1"/>
                </a:solidFill>
                <a:effectLst/>
                <a:latin typeface="Söhne"/>
              </a:rPr>
              <a:t>tcp</a:t>
            </a:r>
            <a:r>
              <a:rPr lang="en-US" b="0" i="0" dirty="0">
                <a:solidFill>
                  <a:schemeClr val="tx1"/>
                </a:solidFill>
                <a:effectLst/>
                <a:latin typeface="Söhne"/>
              </a:rPr>
              <a:t>," "</a:t>
            </a:r>
            <a:r>
              <a:rPr lang="en-US" b="0" i="0" dirty="0" err="1">
                <a:solidFill>
                  <a:schemeClr val="tx1"/>
                </a:solidFill>
                <a:effectLst/>
                <a:latin typeface="Söhne"/>
              </a:rPr>
              <a:t>udp</a:t>
            </a:r>
            <a:r>
              <a:rPr lang="en-US" b="0" i="0" dirty="0">
                <a:solidFill>
                  <a:schemeClr val="tx1"/>
                </a:solidFill>
                <a:effectLst/>
                <a:latin typeface="Söhne"/>
              </a:rPr>
              <a:t>," etc.) that users can select from in the GUI. Populate a dropdown menu with these filters.</a:t>
            </a:r>
          </a:p>
          <a:p>
            <a:pPr algn="l">
              <a:buFont typeface="+mj-lt"/>
              <a:buAutoNum type="arabicPeriod"/>
            </a:pPr>
            <a:r>
              <a:rPr lang="en-US" b="1" i="0" dirty="0">
                <a:solidFill>
                  <a:schemeClr val="tx1"/>
                </a:solidFill>
                <a:effectLst/>
                <a:latin typeface="Söhne"/>
              </a:rPr>
              <a:t>Implement </a:t>
            </a:r>
            <a:r>
              <a:rPr lang="en-US" b="1" i="0" dirty="0" err="1">
                <a:solidFill>
                  <a:schemeClr val="tx1"/>
                </a:solidFill>
                <a:effectLst/>
                <a:latin typeface="Söhne"/>
              </a:rPr>
              <a:t>GeoIP</a:t>
            </a:r>
            <a:r>
              <a:rPr lang="en-US" b="1" i="0" dirty="0">
                <a:solidFill>
                  <a:schemeClr val="tx1"/>
                </a:solidFill>
                <a:effectLst/>
                <a:latin typeface="Söhne"/>
              </a:rPr>
              <a:t> Database Reader:</a:t>
            </a:r>
            <a:endParaRPr lang="en-US" b="0" i="0" dirty="0">
              <a:solidFill>
                <a:schemeClr val="tx1"/>
              </a:solidFill>
              <a:effectLst/>
              <a:latin typeface="Söhne"/>
            </a:endParaRPr>
          </a:p>
          <a:p>
            <a:pPr marL="457200" lvl="1" indent="0" algn="l"/>
            <a:r>
              <a:rPr lang="en-US" b="0" i="0" dirty="0">
                <a:solidFill>
                  <a:schemeClr val="tx1"/>
                </a:solidFill>
                <a:effectLst/>
                <a:latin typeface="Söhne"/>
              </a:rPr>
              <a:t>Initialize the GeoIP2 database reader by providing the path to the </a:t>
            </a:r>
            <a:r>
              <a:rPr lang="en-US" b="0" i="0" dirty="0" err="1">
                <a:solidFill>
                  <a:schemeClr val="tx1"/>
                </a:solidFill>
                <a:effectLst/>
                <a:latin typeface="Söhne"/>
              </a:rPr>
              <a:t>GeoIP</a:t>
            </a:r>
            <a:r>
              <a:rPr lang="en-US" b="0" i="0" dirty="0">
                <a:solidFill>
                  <a:schemeClr val="tx1"/>
                </a:solidFill>
                <a:effectLst/>
                <a:latin typeface="Söhne"/>
              </a:rPr>
              <a:t> database file.</a:t>
            </a:r>
          </a:p>
          <a:p>
            <a:pPr marL="495300" indent="-342900">
              <a:buFont typeface="+mj-lt"/>
              <a:buAutoNum type="arabicPeriod"/>
            </a:pPr>
            <a:endParaRPr lang="en-US" b="0" i="0" dirty="0">
              <a:solidFill>
                <a:srgbClr val="D1D5DB"/>
              </a:solidFill>
              <a:effectLst/>
              <a:latin typeface="Söhne"/>
            </a:endParaRP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93697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FF1669-AF8C-77EC-B10F-6D6C8B8CFA94}"/>
              </a:ext>
            </a:extLst>
          </p:cNvPr>
          <p:cNvSpPr txBox="1">
            <a:spLocks/>
          </p:cNvSpPr>
          <p:nvPr/>
        </p:nvSpPr>
        <p:spPr>
          <a:xfrm>
            <a:off x="0" y="0"/>
            <a:ext cx="6393900" cy="551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600"/>
              <a:buFont typeface="Space Grotesk"/>
              <a:buNone/>
              <a:defRPr sz="7200" b="1" i="0" u="none" strike="noStrike" cap="none">
                <a:solidFill>
                  <a:schemeClr val="accent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9600"/>
              <a:buFont typeface="Space Grotesk"/>
              <a:buNone/>
              <a:defRPr sz="9600" b="0" i="0" u="none" strike="noStrike" cap="none">
                <a:solidFill>
                  <a:schemeClr val="dk1"/>
                </a:solidFill>
                <a:latin typeface="Space Grotesk"/>
                <a:ea typeface="Space Grotesk"/>
                <a:cs typeface="Space Grotesk"/>
                <a:sym typeface="Space Grotesk"/>
              </a:defRPr>
            </a:lvl9pPr>
          </a:lstStyle>
          <a:p>
            <a:r>
              <a:rPr lang="en-IN" sz="3200" dirty="0"/>
              <a:t>Implementation</a:t>
            </a:r>
          </a:p>
        </p:txBody>
      </p:sp>
      <p:sp>
        <p:nvSpPr>
          <p:cNvPr id="9" name="Subtitle 2">
            <a:extLst>
              <a:ext uri="{FF2B5EF4-FFF2-40B4-BE49-F238E27FC236}">
                <a16:creationId xmlns:a16="http://schemas.microsoft.com/office/drawing/2014/main" id="{2A2DBA71-418E-B7AB-8E0D-192F1F7D3679}"/>
              </a:ext>
            </a:extLst>
          </p:cNvPr>
          <p:cNvSpPr>
            <a:spLocks noGrp="1"/>
          </p:cNvSpPr>
          <p:nvPr>
            <p:ph type="subTitle" idx="1"/>
          </p:nvPr>
        </p:nvSpPr>
        <p:spPr>
          <a:xfrm>
            <a:off x="0" y="551600"/>
            <a:ext cx="9144000" cy="2561714"/>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Söhne"/>
            </a:endParaRPr>
          </a:p>
          <a:p>
            <a:pPr marL="0" marR="0" lvl="0" indent="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Söhne"/>
              </a:rPr>
              <a:t>6.Implement Packet Analysis:</a:t>
            </a:r>
            <a:endParaRPr kumimoji="0" lang="en-US" altLang="en-US" sz="1200" b="0" i="0" u="none" strike="noStrike" cap="none" normalizeH="0" baseline="0" dirty="0">
              <a:ln>
                <a:noFill/>
              </a:ln>
              <a:solidFill>
                <a:schemeClr val="tx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öhne"/>
              </a:rPr>
              <a:t>Write a function for packet analysis. This function should take a packet as input, extract relevant information (timestamp, protocol, source and destination IPs, length), and perform </a:t>
            </a:r>
            <a:r>
              <a:rPr kumimoji="0" lang="en-US" altLang="en-US" sz="1200" b="0" i="0" u="none" strike="noStrike" cap="none" normalizeH="0" baseline="0" dirty="0" err="1">
                <a:ln>
                  <a:noFill/>
                </a:ln>
                <a:solidFill>
                  <a:schemeClr val="tx1"/>
                </a:solidFill>
                <a:effectLst/>
                <a:latin typeface="Söhne"/>
              </a:rPr>
              <a:t>GeoIP</a:t>
            </a:r>
            <a:r>
              <a:rPr kumimoji="0" lang="en-US" altLang="en-US" sz="1200" b="0" i="0" u="none" strike="noStrike" cap="none" normalizeH="0" baseline="0" dirty="0">
                <a:ln>
                  <a:noFill/>
                </a:ln>
                <a:solidFill>
                  <a:schemeClr val="tx1"/>
                </a:solidFill>
                <a:effectLst/>
                <a:latin typeface="Söhne"/>
              </a:rPr>
              <a:t> lookups. Use try-except blocks to handle exceptions gracefully.</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Söhne"/>
            </a:endParaRPr>
          </a:p>
          <a:p>
            <a:pPr marL="0" marR="0" lvl="0" indent="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Söhne"/>
              </a:rPr>
              <a:t>7.Implement Real-time Packet Capture:</a:t>
            </a:r>
            <a:endParaRPr kumimoji="0" lang="en-US" altLang="en-US" sz="1200" b="0" i="0" u="none" strike="noStrike" cap="none" normalizeH="0" baseline="0" dirty="0">
              <a:ln>
                <a:noFill/>
              </a:ln>
              <a:solidFill>
                <a:schemeClr val="tx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öhne"/>
              </a:rPr>
              <a:t>Write functions to start and stop packet capture using </a:t>
            </a:r>
            <a:r>
              <a:rPr kumimoji="0" lang="en-US" altLang="en-US" sz="1200" b="0" i="0" u="none" strike="noStrike" cap="none" normalizeH="0" baseline="0" dirty="0" err="1">
                <a:ln>
                  <a:noFill/>
                </a:ln>
                <a:solidFill>
                  <a:schemeClr val="tx1"/>
                </a:solidFill>
                <a:effectLst/>
                <a:latin typeface="Söhne"/>
              </a:rPr>
              <a:t>pyshark's</a:t>
            </a:r>
            <a:r>
              <a:rPr kumimoji="0" lang="en-US" altLang="en-US" sz="1200" b="0" i="0" u="none" strike="noStrike" cap="none" normalizeH="0" baseline="0" dirty="0">
                <a:ln>
                  <a:noFill/>
                </a:ln>
                <a:solidFill>
                  <a:schemeClr val="tx1"/>
                </a:solidFill>
                <a:effectLst/>
                <a:latin typeface="Söhne"/>
              </a:rPr>
              <a:t> </a:t>
            </a:r>
            <a:r>
              <a:rPr kumimoji="0" lang="en-US" altLang="en-US" sz="1200" b="0" i="0" u="none" strike="noStrike" cap="none" normalizeH="0" baseline="0" dirty="0" err="1">
                <a:ln>
                  <a:noFill/>
                </a:ln>
                <a:solidFill>
                  <a:schemeClr val="tx1"/>
                </a:solidFill>
                <a:effectLst/>
                <a:latin typeface="Söhne"/>
              </a:rPr>
              <a:t>LiveCapture</a:t>
            </a:r>
            <a:r>
              <a:rPr kumimoji="0" lang="en-US" altLang="en-US" sz="1200" b="0" i="0" u="none" strike="noStrike" cap="none" normalizeH="0" baseline="0" dirty="0">
                <a:ln>
                  <a:noFill/>
                </a:ln>
                <a:solidFill>
                  <a:schemeClr val="tx1"/>
                </a:solidFill>
                <a:effectLst/>
                <a:latin typeface="Söhne"/>
              </a:rPr>
              <a:t>. Ensure you capture packets using the selected network interface and capture filter. Analyze each captured packet using the </a:t>
            </a:r>
            <a:r>
              <a:rPr kumimoji="0" lang="en-US" altLang="en-US" sz="1200" b="1" i="0" u="none" strike="noStrike" cap="none" normalizeH="0" baseline="0" dirty="0" err="1">
                <a:ln>
                  <a:noFill/>
                </a:ln>
                <a:solidFill>
                  <a:schemeClr val="tx1"/>
                </a:solidFill>
                <a:effectLst/>
                <a:latin typeface="Söhne"/>
              </a:rPr>
              <a:t>analyze_packet</a:t>
            </a:r>
            <a:r>
              <a:rPr kumimoji="0" lang="en-US" altLang="en-US" sz="1200" b="0" i="0" u="none" strike="noStrike" cap="none" normalizeH="0" baseline="0" dirty="0">
                <a:ln>
                  <a:noFill/>
                </a:ln>
                <a:solidFill>
                  <a:schemeClr val="tx1"/>
                </a:solidFill>
                <a:effectLst/>
                <a:latin typeface="Söhne"/>
              </a:rPr>
              <a:t> function.</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Söhne"/>
            </a:endParaRPr>
          </a:p>
          <a:p>
            <a:pPr marL="0" marR="0" lvl="0" indent="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Söhne"/>
              </a:rPr>
              <a:t>8.Implement GUI Functions:</a:t>
            </a:r>
            <a:endParaRPr kumimoji="0" lang="en-US" altLang="en-US" sz="1200" b="0" i="0" u="none" strike="noStrike" cap="none" normalizeH="0" baseline="0" dirty="0">
              <a:ln>
                <a:noFill/>
              </a:ln>
              <a:solidFill>
                <a:schemeClr val="tx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öhne"/>
              </a:rPr>
              <a:t>Implement functions that update the GUI elements in real-time. For example, update the captured data in a text box, update IP addresses, and handle button actions (Start, Stop, Refresh).</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Söhne"/>
            </a:endParaRPr>
          </a:p>
          <a:p>
            <a:pPr marL="0" marR="0" lvl="0" indent="0"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Söhne"/>
              </a:rPr>
              <a:t>9.Implement Packet Selection and Details:</a:t>
            </a:r>
            <a:endParaRPr kumimoji="0" lang="en-US" altLang="en-US" sz="1200" b="0" i="0" u="none" strike="noStrike" cap="none" normalizeH="0" baseline="0" dirty="0">
              <a:ln>
                <a:noFill/>
              </a:ln>
              <a:solidFill>
                <a:schemeClr val="tx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Söhne"/>
              </a:rPr>
              <a:t>Write functions that allow users to select a packet from the list and view its details in a separate window. Populate this window with packet information, including protocol details.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Söhne"/>
            </a:endParaRPr>
          </a:p>
        </p:txBody>
      </p:sp>
      <p:sp>
        <p:nvSpPr>
          <p:cNvPr id="10" name="Subtitle 4">
            <a:extLst>
              <a:ext uri="{FF2B5EF4-FFF2-40B4-BE49-F238E27FC236}">
                <a16:creationId xmlns:a16="http://schemas.microsoft.com/office/drawing/2014/main" id="{B44AD896-1C38-BFD2-CB21-CBF2F5D0230E}"/>
              </a:ext>
            </a:extLst>
          </p:cNvPr>
          <p:cNvSpPr txBox="1">
            <a:spLocks/>
          </p:cNvSpPr>
          <p:nvPr/>
        </p:nvSpPr>
        <p:spPr>
          <a:xfrm>
            <a:off x="-188686" y="3664914"/>
            <a:ext cx="9521371" cy="1394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1pPr>
            <a:lvl2pPr marL="914400" marR="0" lvl="1"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2pPr>
            <a:lvl3pPr marL="1371600" marR="0" lvl="2"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3pPr>
            <a:lvl4pPr marL="1828800" marR="0" lvl="3"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600"/>
              <a:buFont typeface="PT Sans"/>
              <a:buNone/>
              <a:defRPr sz="1600" b="0" i="0" u="none" strike="noStrike" cap="none">
                <a:solidFill>
                  <a:schemeClr val="dk1"/>
                </a:solidFill>
                <a:latin typeface="PT Sans"/>
                <a:ea typeface="PT Sans"/>
                <a:cs typeface="PT Sans"/>
                <a:sym typeface="PT Sans"/>
              </a:defRPr>
            </a:lvl9pPr>
          </a:lstStyle>
          <a:p>
            <a:pPr marL="152400" indent="0"/>
            <a:r>
              <a:rPr lang="en-US" sz="1200" b="1" dirty="0">
                <a:solidFill>
                  <a:schemeClr val="tx1"/>
                </a:solidFill>
                <a:latin typeface="Söhne"/>
              </a:rPr>
              <a:t> 10.Implement Packet Selection and Details:</a:t>
            </a:r>
            <a:endParaRPr lang="en-US" sz="1200" dirty="0">
              <a:solidFill>
                <a:schemeClr val="tx1"/>
              </a:solidFill>
              <a:latin typeface="Söhne"/>
            </a:endParaRPr>
          </a:p>
          <a:p>
            <a:pPr marL="457200" lvl="1" indent="0" algn="l"/>
            <a:r>
              <a:rPr lang="en-US" sz="1200" dirty="0">
                <a:solidFill>
                  <a:schemeClr val="tx1"/>
                </a:solidFill>
                <a:latin typeface="Söhne"/>
              </a:rPr>
              <a:t>Write functions that allow users to select a packet from the list and view its details in a separate window. Populate this window with packet information, including protocol details.</a:t>
            </a:r>
          </a:p>
          <a:p>
            <a:pPr marL="457200" lvl="1" indent="0" algn="l"/>
            <a:endParaRPr lang="en-US" sz="1200" dirty="0">
              <a:solidFill>
                <a:schemeClr val="tx1"/>
              </a:solidFill>
              <a:latin typeface="Söhne"/>
            </a:endParaRPr>
          </a:p>
          <a:p>
            <a:pPr marL="152400" indent="0"/>
            <a:r>
              <a:rPr lang="en-US" sz="1200" b="1" dirty="0">
                <a:solidFill>
                  <a:schemeClr val="tx1"/>
                </a:solidFill>
                <a:latin typeface="Söhne"/>
              </a:rPr>
              <a:t>11.Implement Error Handling:</a:t>
            </a:r>
            <a:endParaRPr lang="en-US" sz="1200" dirty="0">
              <a:solidFill>
                <a:schemeClr val="tx1"/>
              </a:solidFill>
              <a:latin typeface="Söhne"/>
            </a:endParaRPr>
          </a:p>
          <a:p>
            <a:pPr marL="457200" lvl="1" indent="0" algn="l"/>
            <a:r>
              <a:rPr lang="en-US" sz="1200" dirty="0">
                <a:solidFill>
                  <a:schemeClr val="tx1"/>
                </a:solidFill>
                <a:latin typeface="Söhne"/>
              </a:rPr>
              <a:t>Add error handling to deal with potential exceptions in the code, such as network interface unavailability or issues with the </a:t>
            </a:r>
            <a:r>
              <a:rPr lang="en-US" sz="1200" dirty="0" err="1">
                <a:solidFill>
                  <a:schemeClr val="tx1"/>
                </a:solidFill>
                <a:latin typeface="Söhne"/>
              </a:rPr>
              <a:t>GeoIP</a:t>
            </a:r>
            <a:r>
              <a:rPr lang="en-US" sz="1200" dirty="0">
                <a:solidFill>
                  <a:schemeClr val="tx1"/>
                </a:solidFill>
                <a:latin typeface="Söhne"/>
              </a:rPr>
              <a:t> database.</a:t>
            </a:r>
          </a:p>
          <a:p>
            <a:endParaRPr lang="en-IN" dirty="0"/>
          </a:p>
        </p:txBody>
      </p:sp>
    </p:spTree>
    <p:extLst>
      <p:ext uri="{BB962C8B-B14F-4D97-AF65-F5344CB8AC3E}">
        <p14:creationId xmlns:p14="http://schemas.microsoft.com/office/powerpoint/2010/main" val="306764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5"/>
          <p:cNvSpPr txBox="1">
            <a:spLocks noGrp="1"/>
          </p:cNvSpPr>
          <p:nvPr>
            <p:ph type="title"/>
          </p:nvPr>
        </p:nvSpPr>
        <p:spPr>
          <a:xfrm>
            <a:off x="331059" y="146343"/>
            <a:ext cx="725531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Coding</a:t>
            </a:r>
            <a:endParaRPr u="sng" dirty="0"/>
          </a:p>
        </p:txBody>
      </p:sp>
      <p:sp>
        <p:nvSpPr>
          <p:cNvPr id="566" name="Google Shape;566;p35"/>
          <p:cNvSpPr txBox="1">
            <a:spLocks noGrp="1"/>
          </p:cNvSpPr>
          <p:nvPr>
            <p:ph type="subTitle" idx="3"/>
          </p:nvPr>
        </p:nvSpPr>
        <p:spPr>
          <a:xfrm>
            <a:off x="1143098" y="1238588"/>
            <a:ext cx="7616536" cy="4187535"/>
          </a:xfrm>
          <a:prstGeom prst="rect">
            <a:avLst/>
          </a:prstGeom>
        </p:spPr>
        <p:txBody>
          <a:bodyPr spcFirstLastPara="1" wrap="square" lIns="91425" tIns="91425" rIns="91425" bIns="91425" anchor="t" anchorCtr="0">
            <a:noAutofit/>
          </a:bodyPr>
          <a:lstStyle/>
          <a:p>
            <a:pPr marL="0" lvl="0" indent="0" algn="l"/>
            <a:r>
              <a:rPr lang="en-US" sz="1400" b="1" dirty="0">
                <a:solidFill>
                  <a:schemeClr val="tx1"/>
                </a:solidFill>
              </a:rPr>
              <a:t>1. Import necessary libraries (</a:t>
            </a:r>
            <a:r>
              <a:rPr lang="en-US" sz="1400" b="1" dirty="0" err="1">
                <a:solidFill>
                  <a:schemeClr val="tx1"/>
                </a:solidFill>
              </a:rPr>
              <a:t>pyshark</a:t>
            </a:r>
            <a:r>
              <a:rPr lang="en-US" sz="1400" b="1" dirty="0">
                <a:solidFill>
                  <a:schemeClr val="tx1"/>
                </a:solidFill>
              </a:rPr>
              <a:t>, time, </a:t>
            </a:r>
            <a:r>
              <a:rPr lang="en-US" sz="1400" b="1" dirty="0" err="1">
                <a:solidFill>
                  <a:schemeClr val="tx1"/>
                </a:solidFill>
              </a:rPr>
              <a:t>tkinter</a:t>
            </a:r>
            <a:r>
              <a:rPr lang="en-US" sz="1400" b="1" dirty="0">
                <a:solidFill>
                  <a:schemeClr val="tx1"/>
                </a:solidFill>
              </a:rPr>
              <a:t>, etc.).</a:t>
            </a:r>
          </a:p>
          <a:p>
            <a:pPr marL="0" lvl="0" indent="0" algn="l"/>
            <a:r>
              <a:rPr lang="en-US" sz="1400" b="1" dirty="0">
                <a:solidFill>
                  <a:schemeClr val="tx1"/>
                </a:solidFill>
              </a:rPr>
              <a:t>2. Define a function `analyze_packet(packet)` to extract and analyze information from a captured packet.</a:t>
            </a:r>
          </a:p>
          <a:p>
            <a:pPr marL="0" lvl="0" indent="0" algn="l"/>
            <a:r>
              <a:rPr lang="en-US" sz="1400" b="1" dirty="0">
                <a:solidFill>
                  <a:schemeClr val="tx1"/>
                </a:solidFill>
              </a:rPr>
              <a:t>3. Define a function `</a:t>
            </a:r>
            <a:r>
              <a:rPr lang="en-US" sz="1400" b="1" dirty="0" err="1">
                <a:solidFill>
                  <a:schemeClr val="tx1"/>
                </a:solidFill>
              </a:rPr>
              <a:t>get_wifi_ip_address</a:t>
            </a:r>
            <a:r>
              <a:rPr lang="en-US" sz="1400" b="1" dirty="0">
                <a:solidFill>
                  <a:schemeClr val="tx1"/>
                </a:solidFill>
              </a:rPr>
              <a:t>()` to get the Wi-Fi IP address of the host.</a:t>
            </a:r>
          </a:p>
          <a:p>
            <a:pPr marL="0" lvl="0" indent="0" algn="l"/>
            <a:r>
              <a:rPr lang="en-US" sz="1400" b="1" dirty="0">
                <a:solidFill>
                  <a:schemeClr val="tx1"/>
                </a:solidFill>
              </a:rPr>
              <a:t>4. Define a function `</a:t>
            </a:r>
            <a:r>
              <a:rPr lang="en-US" sz="1400" b="1" dirty="0" err="1">
                <a:solidFill>
                  <a:schemeClr val="tx1"/>
                </a:solidFill>
              </a:rPr>
              <a:t>packet_selected</a:t>
            </a:r>
            <a:r>
              <a:rPr lang="en-US" sz="1400" b="1" dirty="0">
                <a:solidFill>
                  <a:schemeClr val="tx1"/>
                </a:solidFill>
              </a:rPr>
              <a:t>(event)` to display details of a selected packet.</a:t>
            </a:r>
          </a:p>
          <a:p>
            <a:pPr marL="0" lvl="0" indent="0" algn="l"/>
            <a:r>
              <a:rPr lang="en-US" sz="1400" b="1" dirty="0">
                <a:solidFill>
                  <a:schemeClr val="tx1"/>
                </a:solidFill>
              </a:rPr>
              <a:t>5. Define a function `</a:t>
            </a:r>
            <a:r>
              <a:rPr lang="en-US" sz="1400" b="1" dirty="0" err="1">
                <a:solidFill>
                  <a:schemeClr val="tx1"/>
                </a:solidFill>
              </a:rPr>
              <a:t>show_packet_details</a:t>
            </a:r>
            <a:r>
              <a:rPr lang="en-US" sz="1400" b="1" dirty="0">
                <a:solidFill>
                  <a:schemeClr val="tx1"/>
                </a:solidFill>
              </a:rPr>
              <a:t>(packet)` to open a new window and display detailed information about a packet.</a:t>
            </a:r>
          </a:p>
          <a:p>
            <a:pPr marL="0" lvl="0" indent="0" algn="l"/>
            <a:r>
              <a:rPr lang="en-US" sz="1400" b="1" dirty="0">
                <a:solidFill>
                  <a:schemeClr val="tx1"/>
                </a:solidFill>
              </a:rPr>
              <a:t>6. Define a function `</a:t>
            </a:r>
            <a:r>
              <a:rPr lang="en-US" sz="1400" b="1" dirty="0" err="1">
                <a:solidFill>
                  <a:schemeClr val="tx1"/>
                </a:solidFill>
              </a:rPr>
              <a:t>start_capture</a:t>
            </a:r>
            <a:r>
              <a:rPr lang="en-US" sz="1400" b="1" dirty="0">
                <a:solidFill>
                  <a:schemeClr val="tx1"/>
                </a:solidFill>
              </a:rPr>
              <a:t>()` to start capturing network packets based on user input.</a:t>
            </a:r>
          </a:p>
          <a:p>
            <a:pPr marL="0" lvl="0" indent="0" algn="l"/>
            <a:r>
              <a:rPr lang="en-US" sz="1400" b="1" dirty="0">
                <a:solidFill>
                  <a:schemeClr val="tx1"/>
                </a:solidFill>
              </a:rPr>
              <a:t>7. Define a function `</a:t>
            </a:r>
            <a:r>
              <a:rPr lang="en-US" sz="1400" b="1" dirty="0" err="1">
                <a:solidFill>
                  <a:schemeClr val="tx1"/>
                </a:solidFill>
              </a:rPr>
              <a:t>show_captured_data</a:t>
            </a:r>
            <a:r>
              <a:rPr lang="en-US" sz="1400" b="1" dirty="0">
                <a:solidFill>
                  <a:schemeClr val="tx1"/>
                </a:solidFill>
              </a:rPr>
              <a:t>(data)` to display captured packet data in the GUI.</a:t>
            </a:r>
          </a:p>
          <a:p>
            <a:pPr marL="0" lvl="0" indent="0" algn="l"/>
            <a:r>
              <a:rPr lang="en-US" sz="1400" b="1" dirty="0">
                <a:solidFill>
                  <a:schemeClr val="tx1"/>
                </a:solidFill>
              </a:rPr>
              <a:t>8. Define a function `</a:t>
            </a:r>
            <a:r>
              <a:rPr lang="en-US" sz="1400" b="1" dirty="0" err="1">
                <a:solidFill>
                  <a:schemeClr val="tx1"/>
                </a:solidFill>
              </a:rPr>
              <a:t>stop_capture</a:t>
            </a:r>
            <a:r>
              <a:rPr lang="en-US" sz="1400" b="1" dirty="0">
                <a:solidFill>
                  <a:schemeClr val="tx1"/>
                </a:solidFill>
              </a:rPr>
              <a:t>()` to stop the packet capture.</a:t>
            </a:r>
          </a:p>
          <a:p>
            <a:pPr marL="0" lvl="0" indent="0" algn="l"/>
            <a:r>
              <a:rPr lang="en-US" sz="1400" b="1" dirty="0">
                <a:solidFill>
                  <a:schemeClr val="tx1"/>
                </a:solidFill>
              </a:rPr>
              <a:t>9. Define a function `</a:t>
            </a:r>
            <a:r>
              <a:rPr lang="en-US" sz="1400" b="1" dirty="0" err="1">
                <a:solidFill>
                  <a:schemeClr val="tx1"/>
                </a:solidFill>
              </a:rPr>
              <a:t>refresh_data</a:t>
            </a:r>
            <a:r>
              <a:rPr lang="en-US" sz="1400" b="1" dirty="0">
                <a:solidFill>
                  <a:schemeClr val="tx1"/>
                </a:solidFill>
              </a:rPr>
              <a:t>()` to clear and refresh the captured data.</a:t>
            </a:r>
          </a:p>
          <a:p>
            <a:pPr marL="0" lvl="0" indent="0" algn="l"/>
            <a:r>
              <a:rPr lang="en-US" sz="1400" b="1" dirty="0">
                <a:solidFill>
                  <a:schemeClr val="tx1"/>
                </a:solidFill>
              </a:rPr>
              <a:t>10. Define a function `</a:t>
            </a:r>
            <a:r>
              <a:rPr lang="en-US" sz="1400" b="1" dirty="0" err="1">
                <a:solidFill>
                  <a:schemeClr val="tx1"/>
                </a:solidFill>
              </a:rPr>
              <a:t>toggle_dark_mode</a:t>
            </a:r>
            <a:r>
              <a:rPr lang="en-US" sz="1400" b="1" dirty="0">
                <a:solidFill>
                  <a:schemeClr val="tx1"/>
                </a:solidFill>
              </a:rPr>
              <a:t>()` to switch between light and dark modes for the GUI.</a:t>
            </a:r>
          </a:p>
          <a:p>
            <a:pPr marL="0" lvl="0" indent="0" algn="l"/>
            <a:r>
              <a:rPr lang="en-US" sz="1400" b="1" dirty="0">
                <a:solidFill>
                  <a:schemeClr val="tx1"/>
                </a:solidFill>
              </a:rPr>
              <a:t>11. Initialize global variables `capturing` and `</a:t>
            </a:r>
            <a:r>
              <a:rPr lang="en-US" sz="1400" b="1" dirty="0" err="1">
                <a:solidFill>
                  <a:schemeClr val="tx1"/>
                </a:solidFill>
              </a:rPr>
              <a:t>capture_duration</a:t>
            </a:r>
            <a:r>
              <a:rPr lang="en-US" sz="1400" b="1" dirty="0">
                <a:solidFill>
                  <a:schemeClr val="tx1"/>
                </a:solidFill>
              </a:rPr>
              <a:t>`.</a:t>
            </a:r>
          </a:p>
          <a:p>
            <a:pPr marL="0" lvl="0" indent="0" algn="l"/>
            <a:r>
              <a:rPr lang="en-US" sz="1400" b="1" dirty="0">
                <a:solidFill>
                  <a:schemeClr val="tx1"/>
                </a:solidFill>
              </a:rPr>
              <a:t>12. Create a </a:t>
            </a:r>
            <a:r>
              <a:rPr lang="en-US" sz="1400" b="1" dirty="0" err="1">
                <a:solidFill>
                  <a:schemeClr val="tx1"/>
                </a:solidFill>
              </a:rPr>
              <a:t>Tkinter</a:t>
            </a:r>
            <a:r>
              <a:rPr lang="en-US" sz="1400" b="1" dirty="0">
                <a:solidFill>
                  <a:schemeClr val="tx1"/>
                </a:solidFill>
              </a:rPr>
              <a:t> window (root) for the GUI.</a:t>
            </a:r>
          </a:p>
          <a:p>
            <a:pPr marL="0" lvl="0" indent="0" algn="l"/>
            <a:r>
              <a:rPr lang="en-US" sz="1400" b="1" dirty="0">
                <a:solidFill>
                  <a:schemeClr val="tx1"/>
                </a:solidFill>
              </a:rPr>
              <a:t>13. Set the title, size, and background color of the root window.</a:t>
            </a:r>
          </a:p>
          <a:p>
            <a:pPr marL="0" lvl="0" indent="0" algn="l" rtl="0">
              <a:spcBef>
                <a:spcPts val="0"/>
              </a:spcBef>
              <a:spcAft>
                <a:spcPts val="0"/>
              </a:spcAft>
              <a:buNone/>
            </a:pPr>
            <a:endParaRPr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 name="Rectangle 1"/>
          <p:cNvSpPr/>
          <p:nvPr/>
        </p:nvSpPr>
        <p:spPr>
          <a:xfrm>
            <a:off x="-356839" y="-8138874"/>
            <a:ext cx="9612351" cy="261610"/>
          </a:xfrm>
          <a:prstGeom prst="rect">
            <a:avLst/>
          </a:prstGeom>
        </p:spPr>
        <p:txBody>
          <a:bodyPr wrap="square">
            <a:spAutoFit/>
          </a:bodyPr>
          <a:lstStyle/>
          <a:p>
            <a:pPr lvl="0"/>
            <a:r>
              <a:rPr lang="en-US" sz="1100" b="1" dirty="0"/>
              <a:t>3</a:t>
            </a:r>
            <a:endParaRPr lang="en-US" b="1" dirty="0"/>
          </a:p>
        </p:txBody>
      </p:sp>
      <p:sp>
        <p:nvSpPr>
          <p:cNvPr id="5" name="Rectangle 4"/>
          <p:cNvSpPr/>
          <p:nvPr/>
        </p:nvSpPr>
        <p:spPr>
          <a:xfrm>
            <a:off x="1174172" y="1064492"/>
            <a:ext cx="9299863" cy="3970318"/>
          </a:xfrm>
          <a:prstGeom prst="rect">
            <a:avLst/>
          </a:prstGeom>
        </p:spPr>
        <p:txBody>
          <a:bodyPr wrap="square">
            <a:spAutoFit/>
          </a:bodyPr>
          <a:lstStyle/>
          <a:p>
            <a:r>
              <a:rPr lang="en-US" b="1" dirty="0">
                <a:latin typeface="PT Sans" panose="020B0604020202020204" charset="0"/>
              </a:rPr>
              <a:t>14. Create GUI elements:</a:t>
            </a:r>
          </a:p>
          <a:p>
            <a:r>
              <a:rPr lang="en-US" b="1" dirty="0">
                <a:latin typeface="PT Sans" panose="020B0604020202020204" charset="0"/>
              </a:rPr>
              <a:t>    - Label for displaying Wi-Fi IP address.</a:t>
            </a:r>
          </a:p>
          <a:p>
            <a:r>
              <a:rPr lang="en-US" b="1" dirty="0">
                <a:latin typeface="PT Sans" panose="020B0604020202020204" charset="0"/>
              </a:rPr>
              <a:t>    - Text entry for specifying the network interface.</a:t>
            </a:r>
          </a:p>
          <a:p>
            <a:r>
              <a:rPr lang="en-US" b="1" dirty="0">
                <a:latin typeface="PT Sans" panose="020B0604020202020204" charset="0"/>
              </a:rPr>
              <a:t>    - Text entry for specifying the capture filter.</a:t>
            </a:r>
          </a:p>
          <a:p>
            <a:r>
              <a:rPr lang="en-US" b="1" dirty="0">
                <a:latin typeface="PT Sans" panose="020B0604020202020204" charset="0"/>
              </a:rPr>
              <a:t>    - Text entry for specifying the capture duration.</a:t>
            </a:r>
          </a:p>
          <a:p>
            <a:r>
              <a:rPr lang="en-US" b="1" dirty="0">
                <a:latin typeface="PT Sans" panose="020B0604020202020204" charset="0"/>
              </a:rPr>
              <a:t>    - Buttons for starting, stopping, and refreshing the capture.</a:t>
            </a:r>
          </a:p>
          <a:p>
            <a:r>
              <a:rPr lang="en-US" b="1" dirty="0">
                <a:latin typeface="PT Sans" panose="020B0604020202020204" charset="0"/>
              </a:rPr>
              <a:t>    - </a:t>
            </a:r>
            <a:r>
              <a:rPr lang="en-US" b="1" dirty="0" err="1">
                <a:latin typeface="PT Sans" panose="020B0604020202020204" charset="0"/>
              </a:rPr>
              <a:t>ScrolledText</a:t>
            </a:r>
            <a:r>
              <a:rPr lang="en-US" b="1" dirty="0">
                <a:latin typeface="PT Sans" panose="020B0604020202020204" charset="0"/>
              </a:rPr>
              <a:t> widget for displaying captured data.</a:t>
            </a:r>
          </a:p>
          <a:p>
            <a:r>
              <a:rPr lang="en-US" b="1" dirty="0">
                <a:latin typeface="PT Sans" panose="020B0604020202020204" charset="0"/>
              </a:rPr>
              <a:t>    - Scrollbars for the </a:t>
            </a:r>
            <a:r>
              <a:rPr lang="en-US" b="1" dirty="0" err="1">
                <a:latin typeface="PT Sans" panose="020B0604020202020204" charset="0"/>
              </a:rPr>
              <a:t>ScrolledText</a:t>
            </a:r>
            <a:r>
              <a:rPr lang="en-US" b="1" dirty="0">
                <a:latin typeface="PT Sans" panose="020B0604020202020204" charset="0"/>
              </a:rPr>
              <a:t>.</a:t>
            </a:r>
          </a:p>
          <a:p>
            <a:r>
              <a:rPr lang="en-US" b="1" dirty="0">
                <a:latin typeface="PT Sans" panose="020B0604020202020204" charset="0"/>
              </a:rPr>
              <a:t>    - </a:t>
            </a:r>
            <a:r>
              <a:rPr lang="en-US" b="1" dirty="0" err="1">
                <a:latin typeface="PT Sans" panose="020B0604020202020204" charset="0"/>
              </a:rPr>
              <a:t>Treeview</a:t>
            </a:r>
            <a:r>
              <a:rPr lang="en-US" b="1" dirty="0">
                <a:latin typeface="PT Sans" panose="020B0604020202020204" charset="0"/>
              </a:rPr>
              <a:t> widget for displaying a list of captured packets.</a:t>
            </a:r>
          </a:p>
          <a:p>
            <a:r>
              <a:rPr lang="en-US" b="1" dirty="0">
                <a:latin typeface="PT Sans" panose="020B0604020202020204" charset="0"/>
              </a:rPr>
              <a:t>    - Button for toggling dark mode.</a:t>
            </a:r>
          </a:p>
          <a:p>
            <a:endParaRPr lang="en-US" b="1" dirty="0">
              <a:latin typeface="PT Sans" panose="020B0604020202020204" charset="0"/>
            </a:endParaRPr>
          </a:p>
          <a:p>
            <a:r>
              <a:rPr lang="en-US" b="1" dirty="0">
                <a:latin typeface="PT Sans" panose="020B0604020202020204" charset="0"/>
              </a:rPr>
              <a:t>15. Configure the visual appearance (colors) of the GUI elements.</a:t>
            </a:r>
          </a:p>
          <a:p>
            <a:endParaRPr lang="en-US" b="1" dirty="0">
              <a:latin typeface="PT Sans" panose="020B0604020202020204" charset="0"/>
            </a:endParaRPr>
          </a:p>
          <a:p>
            <a:r>
              <a:rPr lang="en-US" b="1" dirty="0">
                <a:latin typeface="PT Sans" panose="020B0604020202020204" charset="0"/>
              </a:rPr>
              <a:t>16. Set event handlers for the buttons:</a:t>
            </a:r>
          </a:p>
          <a:p>
            <a:r>
              <a:rPr lang="en-US" b="1" dirty="0">
                <a:latin typeface="PT Sans" panose="020B0604020202020204" charset="0"/>
              </a:rPr>
              <a:t>    - Start Capture: Calls `</a:t>
            </a:r>
            <a:r>
              <a:rPr lang="en-US" b="1" dirty="0" err="1">
                <a:latin typeface="PT Sans" panose="020B0604020202020204" charset="0"/>
              </a:rPr>
              <a:t>start_capture</a:t>
            </a:r>
            <a:r>
              <a:rPr lang="en-US" b="1" dirty="0">
                <a:latin typeface="PT Sans" panose="020B0604020202020204" charset="0"/>
              </a:rPr>
              <a:t>()`.</a:t>
            </a:r>
          </a:p>
          <a:p>
            <a:r>
              <a:rPr lang="en-US" b="1" dirty="0">
                <a:latin typeface="PT Sans" panose="020B0604020202020204" charset="0"/>
              </a:rPr>
              <a:t>    - Stop Capture: Calls `</a:t>
            </a:r>
            <a:r>
              <a:rPr lang="en-US" b="1" dirty="0" err="1">
                <a:latin typeface="PT Sans" panose="020B0604020202020204" charset="0"/>
              </a:rPr>
              <a:t>stop_capture</a:t>
            </a:r>
            <a:r>
              <a:rPr lang="en-US" b="1" dirty="0">
                <a:latin typeface="PT Sans" panose="020B0604020202020204" charset="0"/>
              </a:rPr>
              <a:t>()`.</a:t>
            </a:r>
          </a:p>
          <a:p>
            <a:r>
              <a:rPr lang="en-US" b="1" dirty="0">
                <a:latin typeface="PT Sans" panose="020B0604020202020204" charset="0"/>
              </a:rPr>
              <a:t>    - Refresh Data: Calls `</a:t>
            </a:r>
            <a:r>
              <a:rPr lang="en-US" b="1" dirty="0" err="1">
                <a:latin typeface="PT Sans" panose="020B0604020202020204" charset="0"/>
              </a:rPr>
              <a:t>refresh_data</a:t>
            </a:r>
            <a:r>
              <a:rPr lang="en-US" b="1" dirty="0">
                <a:latin typeface="PT Sans" panose="020B0604020202020204" charset="0"/>
              </a:rPr>
              <a:t>()`.</a:t>
            </a:r>
          </a:p>
          <a:p>
            <a:r>
              <a:rPr lang="en-US" b="1" dirty="0">
                <a:latin typeface="PT Sans" panose="020B0604020202020204" charset="0"/>
              </a:rPr>
              <a:t>    - Toggle Dark Mode: Calls `</a:t>
            </a:r>
            <a:r>
              <a:rPr lang="en-US" b="1" dirty="0" err="1">
                <a:latin typeface="PT Sans" panose="020B0604020202020204" charset="0"/>
              </a:rPr>
              <a:t>toggle_dark_mode</a:t>
            </a:r>
            <a:r>
              <a:rPr lang="en-US" b="1" dirty="0">
                <a:latin typeface="PT Sans" panose="020B060402020202020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Rectangle 2"/>
          <p:cNvSpPr/>
          <p:nvPr/>
        </p:nvSpPr>
        <p:spPr>
          <a:xfrm>
            <a:off x="426028" y="521104"/>
            <a:ext cx="8478981" cy="3970318"/>
          </a:xfrm>
          <a:prstGeom prst="rect">
            <a:avLst/>
          </a:prstGeom>
        </p:spPr>
        <p:txBody>
          <a:bodyPr wrap="square">
            <a:spAutoFit/>
          </a:bodyPr>
          <a:lstStyle/>
          <a:p>
            <a:endParaRPr lang="en-US" b="1" dirty="0">
              <a:latin typeface="PT Sans" panose="020B0604020202020204" charset="0"/>
            </a:endParaRPr>
          </a:p>
          <a:p>
            <a:r>
              <a:rPr lang="en-US" b="1" dirty="0">
                <a:latin typeface="PT Sans" panose="020B0604020202020204" charset="0"/>
              </a:rPr>
              <a:t>17. Create the main event loop with `</a:t>
            </a:r>
            <a:r>
              <a:rPr lang="en-US" b="1" dirty="0" err="1">
                <a:latin typeface="PT Sans" panose="020B0604020202020204" charset="0"/>
              </a:rPr>
              <a:t>root.mainloop</a:t>
            </a:r>
            <a:r>
              <a:rPr lang="en-US" b="1" dirty="0">
                <a:latin typeface="PT Sans" panose="020B0604020202020204" charset="0"/>
              </a:rPr>
              <a:t>()` to run the GUI application.</a:t>
            </a:r>
          </a:p>
          <a:p>
            <a:endParaRPr lang="en-US" b="1" dirty="0">
              <a:latin typeface="PT Sans" panose="020B0604020202020204" charset="0"/>
            </a:endParaRPr>
          </a:p>
          <a:p>
            <a:r>
              <a:rPr lang="en-US" b="1" dirty="0">
                <a:latin typeface="PT Sans" panose="020B0604020202020204" charset="0"/>
              </a:rPr>
              <a:t>18. In the `</a:t>
            </a:r>
            <a:r>
              <a:rPr lang="en-US" b="1" dirty="0" err="1">
                <a:latin typeface="PT Sans" panose="020B0604020202020204" charset="0"/>
              </a:rPr>
              <a:t>start_capture</a:t>
            </a:r>
            <a:r>
              <a:rPr lang="en-US" b="1" dirty="0">
                <a:latin typeface="PT Sans" panose="020B0604020202020204" charset="0"/>
              </a:rPr>
              <a:t>()` function, capture packets continuously, analyze them, and update the display until the capture is stopped or the specified duration is reached.</a:t>
            </a:r>
          </a:p>
          <a:p>
            <a:endParaRPr lang="en-US" b="1" dirty="0">
              <a:latin typeface="PT Sans" panose="020B0604020202020204" charset="0"/>
            </a:endParaRPr>
          </a:p>
          <a:p>
            <a:r>
              <a:rPr lang="en-US" b="1" dirty="0">
                <a:latin typeface="PT Sans" panose="020B0604020202020204" charset="0"/>
              </a:rPr>
              <a:t>19. In the `</a:t>
            </a:r>
            <a:r>
              <a:rPr lang="en-US" b="1" dirty="0" err="1">
                <a:latin typeface="PT Sans" panose="020B0604020202020204" charset="0"/>
              </a:rPr>
              <a:t>show_captured_data</a:t>
            </a:r>
            <a:r>
              <a:rPr lang="en-US" b="1" dirty="0">
                <a:latin typeface="PT Sans" panose="020B0604020202020204" charset="0"/>
              </a:rPr>
              <a:t>(data)` function, update the display with the captured packet data and refresh the </a:t>
            </a:r>
            <a:r>
              <a:rPr lang="en-US" b="1" dirty="0" err="1">
                <a:latin typeface="PT Sans" panose="020B0604020202020204" charset="0"/>
              </a:rPr>
              <a:t>Treeview</a:t>
            </a:r>
            <a:r>
              <a:rPr lang="en-US" b="1" dirty="0">
                <a:latin typeface="PT Sans" panose="020B0604020202020204" charset="0"/>
              </a:rPr>
              <a:t> widget.</a:t>
            </a:r>
          </a:p>
          <a:p>
            <a:endParaRPr lang="en-US" b="1" dirty="0">
              <a:latin typeface="PT Sans" panose="020B0604020202020204" charset="0"/>
            </a:endParaRPr>
          </a:p>
          <a:p>
            <a:r>
              <a:rPr lang="en-US" b="1" dirty="0">
                <a:latin typeface="PT Sans" panose="020B0604020202020204" charset="0"/>
              </a:rPr>
              <a:t>20. In the `</a:t>
            </a:r>
            <a:r>
              <a:rPr lang="en-US" b="1" dirty="0" err="1">
                <a:latin typeface="PT Sans" panose="020B0604020202020204" charset="0"/>
              </a:rPr>
              <a:t>stop_capture</a:t>
            </a:r>
            <a:r>
              <a:rPr lang="en-US" b="1" dirty="0">
                <a:latin typeface="PT Sans" panose="020B0604020202020204" charset="0"/>
              </a:rPr>
              <a:t>()` function, set the `capturing` flag to stop packet capture.</a:t>
            </a:r>
          </a:p>
          <a:p>
            <a:endParaRPr lang="en-US" b="1" dirty="0">
              <a:latin typeface="PT Sans" panose="020B0604020202020204" charset="0"/>
            </a:endParaRPr>
          </a:p>
          <a:p>
            <a:r>
              <a:rPr lang="en-US" b="1" dirty="0">
                <a:latin typeface="PT Sans" panose="020B0604020202020204" charset="0"/>
              </a:rPr>
              <a:t>21. In the `</a:t>
            </a:r>
            <a:r>
              <a:rPr lang="en-US" b="1" dirty="0" err="1">
                <a:latin typeface="PT Sans" panose="020B0604020202020204" charset="0"/>
              </a:rPr>
              <a:t>refresh_data</a:t>
            </a:r>
            <a:r>
              <a:rPr lang="en-US" b="1" dirty="0">
                <a:latin typeface="PT Sans" panose="020B0604020202020204" charset="0"/>
              </a:rPr>
              <a:t>()` function, clear the displayed data and reset the Wi-Fi IP address.</a:t>
            </a:r>
          </a:p>
          <a:p>
            <a:endParaRPr lang="en-US" b="1" dirty="0">
              <a:latin typeface="PT Sans" panose="020B0604020202020204" charset="0"/>
            </a:endParaRPr>
          </a:p>
          <a:p>
            <a:r>
              <a:rPr lang="en-US" b="1" dirty="0">
                <a:latin typeface="PT Sans" panose="020B0604020202020204" charset="0"/>
              </a:rPr>
              <a:t>22. In the `</a:t>
            </a:r>
            <a:r>
              <a:rPr lang="en-US" b="1" dirty="0" err="1">
                <a:latin typeface="PT Sans" panose="020B0604020202020204" charset="0"/>
              </a:rPr>
              <a:t>toggle_dark_mode</a:t>
            </a:r>
            <a:r>
              <a:rPr lang="en-US" b="1" dirty="0">
                <a:latin typeface="PT Sans" panose="020B0604020202020204" charset="0"/>
              </a:rPr>
              <a:t>()` function, change the color scheme of the GUI to switch between light and dark modes.</a:t>
            </a:r>
          </a:p>
          <a:p>
            <a:endParaRPr lang="en-US" b="1" dirty="0">
              <a:latin typeface="PT Sans" panose="020B0604020202020204" charset="0"/>
            </a:endParaRPr>
          </a:p>
          <a:p>
            <a:r>
              <a:rPr lang="en-US" b="1" dirty="0">
                <a:latin typeface="PT Sans" panose="020B0604020202020204" charset="0"/>
              </a:rPr>
              <a:t>The provided pseudo code summarizes the main functionalities of the script and the structure of the GUI application. The actual Python code provides the implementation details for each function and element.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A7DE-46F5-C94C-D73E-6B16405AA0C1}"/>
              </a:ext>
            </a:extLst>
          </p:cNvPr>
          <p:cNvSpPr>
            <a:spLocks noGrp="1"/>
          </p:cNvSpPr>
          <p:nvPr>
            <p:ph type="title"/>
          </p:nvPr>
        </p:nvSpPr>
        <p:spPr>
          <a:xfrm>
            <a:off x="1375050" y="1934700"/>
            <a:ext cx="6393900" cy="1274100"/>
          </a:xfrm>
        </p:spPr>
        <p:txBody>
          <a:bodyPr/>
          <a:lstStyle/>
          <a:p>
            <a:r>
              <a:rPr lang="en-IN" dirty="0"/>
              <a:t>Demo Video</a:t>
            </a:r>
          </a:p>
        </p:txBody>
      </p:sp>
    </p:spTree>
    <p:extLst>
      <p:ext uri="{BB962C8B-B14F-4D97-AF65-F5344CB8AC3E}">
        <p14:creationId xmlns:p14="http://schemas.microsoft.com/office/powerpoint/2010/main" val="317651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Video">
            <a:hlinkClick r:id="" action="ppaction://media"/>
            <a:extLst>
              <a:ext uri="{FF2B5EF4-FFF2-40B4-BE49-F238E27FC236}">
                <a16:creationId xmlns:a16="http://schemas.microsoft.com/office/drawing/2014/main" id="{E570F630-4F2D-451D-8FF4-8DA48296D3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209" y="413656"/>
            <a:ext cx="8957582" cy="4465411"/>
          </a:xfrm>
          <a:prstGeom prst="rect">
            <a:avLst/>
          </a:prstGeom>
        </p:spPr>
      </p:pic>
      <p:sp>
        <p:nvSpPr>
          <p:cNvPr id="5" name="Subtitle 2">
            <a:extLst>
              <a:ext uri="{FF2B5EF4-FFF2-40B4-BE49-F238E27FC236}">
                <a16:creationId xmlns:a16="http://schemas.microsoft.com/office/drawing/2014/main" id="{CB9FEBDD-C648-D0EF-FCAB-328EDF58A283}"/>
              </a:ext>
            </a:extLst>
          </p:cNvPr>
          <p:cNvSpPr>
            <a:spLocks noGrp="1"/>
          </p:cNvSpPr>
          <p:nvPr>
            <p:ph type="subTitle" idx="1"/>
          </p:nvPr>
        </p:nvSpPr>
        <p:spPr>
          <a:xfrm>
            <a:off x="0" y="-1"/>
            <a:ext cx="9050791" cy="413657"/>
          </a:xfrm>
        </p:spPr>
        <p:txBody>
          <a:bodyPr/>
          <a:lstStyle/>
          <a:p>
            <a:r>
              <a:rPr lang="en-IN" dirty="0"/>
              <a:t>Please single click the below image and press play button to play the video</a:t>
            </a:r>
          </a:p>
        </p:txBody>
      </p:sp>
    </p:spTree>
    <p:extLst>
      <p:ext uri="{BB962C8B-B14F-4D97-AF65-F5344CB8AC3E}">
        <p14:creationId xmlns:p14="http://schemas.microsoft.com/office/powerpoint/2010/main" val="3406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565C-17A3-0646-79ED-0D579753A729}"/>
              </a:ext>
            </a:extLst>
          </p:cNvPr>
          <p:cNvSpPr>
            <a:spLocks noGrp="1"/>
          </p:cNvSpPr>
          <p:nvPr>
            <p:ph type="title"/>
          </p:nvPr>
        </p:nvSpPr>
        <p:spPr>
          <a:xfrm>
            <a:off x="0" y="0"/>
            <a:ext cx="7704000" cy="572700"/>
          </a:xfrm>
        </p:spPr>
        <p:txBody>
          <a:bodyPr/>
          <a:lstStyle/>
          <a:p>
            <a:r>
              <a:rPr lang="en-IN" dirty="0"/>
              <a:t>Contents Covered</a:t>
            </a:r>
          </a:p>
        </p:txBody>
      </p:sp>
      <p:sp>
        <p:nvSpPr>
          <p:cNvPr id="3" name="TextBox 2">
            <a:extLst>
              <a:ext uri="{FF2B5EF4-FFF2-40B4-BE49-F238E27FC236}">
                <a16:creationId xmlns:a16="http://schemas.microsoft.com/office/drawing/2014/main" id="{95411E5F-9E71-FEEE-B4B6-445051AD18E8}"/>
              </a:ext>
            </a:extLst>
          </p:cNvPr>
          <p:cNvSpPr txBox="1"/>
          <p:nvPr/>
        </p:nvSpPr>
        <p:spPr>
          <a:xfrm>
            <a:off x="0" y="619185"/>
            <a:ext cx="4688726" cy="452431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Bell MT" panose="02020503060305020303" pitchFamily="18" charset="0"/>
              </a:rPr>
              <a:t>Introduction</a:t>
            </a:r>
          </a:p>
          <a:p>
            <a:pPr marL="285750" indent="-285750">
              <a:buFont typeface="Arial" panose="020B0604020202020204" pitchFamily="34" charset="0"/>
              <a:buChar char="•"/>
            </a:pPr>
            <a:r>
              <a:rPr lang="en-US" sz="1800" dirty="0">
                <a:latin typeface="Bell MT" panose="02020503060305020303" pitchFamily="18" charset="0"/>
              </a:rPr>
              <a:t>Existing work w/ Limitations</a:t>
            </a:r>
          </a:p>
          <a:p>
            <a:pPr marL="285750" indent="-285750">
              <a:buFont typeface="Arial" panose="020B0604020202020204" pitchFamily="34" charset="0"/>
              <a:buChar char="•"/>
            </a:pPr>
            <a:r>
              <a:rPr lang="en-US" sz="1800" dirty="0">
                <a:latin typeface="Bell MT" panose="02020503060305020303" pitchFamily="18" charset="0"/>
              </a:rPr>
              <a:t>Proposed work &amp; Methodology</a:t>
            </a:r>
          </a:p>
          <a:p>
            <a:pPr marL="285750" indent="-285750">
              <a:buFont typeface="Arial" panose="020B0604020202020204" pitchFamily="34" charset="0"/>
              <a:buChar char="•"/>
            </a:pPr>
            <a:r>
              <a:rPr lang="en-US" sz="1800" dirty="0">
                <a:latin typeface="Bell MT" panose="02020503060305020303" pitchFamily="18" charset="0"/>
              </a:rPr>
              <a:t>Novelty of project</a:t>
            </a:r>
          </a:p>
          <a:p>
            <a:pPr marL="285750" indent="-285750">
              <a:buFont typeface="Arial" panose="020B0604020202020204" pitchFamily="34" charset="0"/>
              <a:buChar char="•"/>
            </a:pPr>
            <a:r>
              <a:rPr lang="en-US" sz="1800" dirty="0">
                <a:latin typeface="Bell MT" panose="02020503060305020303" pitchFamily="18" charset="0"/>
              </a:rPr>
              <a:t>Real time usage</a:t>
            </a:r>
          </a:p>
          <a:p>
            <a:pPr marL="285750" indent="-285750">
              <a:buFont typeface="Arial" panose="020B0604020202020204" pitchFamily="34" charset="0"/>
              <a:buChar char="•"/>
            </a:pPr>
            <a:r>
              <a:rPr lang="en-US" sz="1800" dirty="0">
                <a:latin typeface="Bell MT" panose="02020503060305020303" pitchFamily="18" charset="0"/>
              </a:rPr>
              <a:t>Hardware and Software Requirements</a:t>
            </a:r>
          </a:p>
          <a:p>
            <a:pPr marL="285750" indent="-285750">
              <a:buFont typeface="Arial" panose="020B0604020202020204" pitchFamily="34" charset="0"/>
              <a:buChar char="•"/>
            </a:pPr>
            <a:r>
              <a:rPr lang="en-US" sz="1800" dirty="0">
                <a:latin typeface="Bell MT" panose="02020503060305020303" pitchFamily="18" charset="0"/>
              </a:rPr>
              <a:t>Overall System Architecture</a:t>
            </a:r>
          </a:p>
          <a:p>
            <a:pPr marL="285750" indent="-285750">
              <a:buFont typeface="Arial" panose="020B0604020202020204" pitchFamily="34" charset="0"/>
              <a:buChar char="•"/>
            </a:pPr>
            <a:r>
              <a:rPr lang="en-US" sz="1800" dirty="0">
                <a:latin typeface="Bell MT" panose="02020503060305020303" pitchFamily="18" charset="0"/>
              </a:rPr>
              <a:t>Literature Review</a:t>
            </a:r>
          </a:p>
          <a:p>
            <a:pPr marL="285750" indent="-285750">
              <a:buFont typeface="Arial" panose="020B0604020202020204" pitchFamily="34" charset="0"/>
              <a:buChar char="•"/>
            </a:pPr>
            <a:r>
              <a:rPr lang="en-US" sz="1800" dirty="0">
                <a:latin typeface="Bell MT" panose="02020503060305020303" pitchFamily="18" charset="0"/>
              </a:rPr>
              <a:t>Module Description</a:t>
            </a:r>
          </a:p>
          <a:p>
            <a:pPr marL="285750" indent="-285750">
              <a:buFont typeface="Arial" panose="020B0604020202020204" pitchFamily="34" charset="0"/>
              <a:buChar char="•"/>
            </a:pPr>
            <a:r>
              <a:rPr lang="en-US" sz="1800" dirty="0">
                <a:latin typeface="Bell MT" panose="02020503060305020303" pitchFamily="18" charset="0"/>
              </a:rPr>
              <a:t>Module Work Flow Explanation</a:t>
            </a:r>
          </a:p>
          <a:p>
            <a:pPr marL="285750" indent="-285750">
              <a:buFont typeface="Arial" panose="020B0604020202020204" pitchFamily="34" charset="0"/>
              <a:buChar char="•"/>
            </a:pPr>
            <a:r>
              <a:rPr lang="en-US" sz="1800" dirty="0">
                <a:latin typeface="Bell MT" panose="02020503060305020303" pitchFamily="18" charset="0"/>
              </a:rPr>
              <a:t>Implementation &amp; Coding</a:t>
            </a:r>
          </a:p>
          <a:p>
            <a:pPr marL="285750" indent="-285750">
              <a:buFont typeface="Arial" panose="020B0604020202020204" pitchFamily="34" charset="0"/>
              <a:buChar char="•"/>
            </a:pPr>
            <a:r>
              <a:rPr lang="en-US" sz="1800" dirty="0">
                <a:latin typeface="Bell MT" panose="02020503060305020303" pitchFamily="18" charset="0"/>
              </a:rPr>
              <a:t>Demo Video</a:t>
            </a:r>
          </a:p>
          <a:p>
            <a:pPr marL="285750" indent="-285750">
              <a:buFont typeface="Arial" panose="020B0604020202020204" pitchFamily="34" charset="0"/>
              <a:buChar char="•"/>
            </a:pPr>
            <a:r>
              <a:rPr lang="en-US" sz="1800" dirty="0">
                <a:latin typeface="Bell MT" panose="02020503060305020303" pitchFamily="18" charset="0"/>
              </a:rPr>
              <a:t>Snapshots</a:t>
            </a:r>
          </a:p>
          <a:p>
            <a:pPr marL="285750" indent="-285750">
              <a:buFont typeface="Arial" panose="020B0604020202020204" pitchFamily="34" charset="0"/>
              <a:buChar char="•"/>
            </a:pPr>
            <a:r>
              <a:rPr lang="en-US" sz="1800" dirty="0">
                <a:latin typeface="Bell MT" panose="02020503060305020303" pitchFamily="18" charset="0"/>
              </a:rPr>
              <a:t>Testing</a:t>
            </a:r>
          </a:p>
          <a:p>
            <a:pPr marL="285750" indent="-285750">
              <a:buFont typeface="Arial" panose="020B0604020202020204" pitchFamily="34" charset="0"/>
              <a:buChar char="•"/>
            </a:pPr>
            <a:r>
              <a:rPr lang="en-US" sz="1800" dirty="0">
                <a:latin typeface="Bell MT" panose="02020503060305020303" pitchFamily="18" charset="0"/>
              </a:rPr>
              <a:t>Results </a:t>
            </a:r>
          </a:p>
          <a:p>
            <a:pPr marL="285750" indent="-285750">
              <a:buFont typeface="Arial" panose="020B0604020202020204" pitchFamily="34" charset="0"/>
              <a:buChar char="•"/>
            </a:pPr>
            <a:r>
              <a:rPr lang="en-US" sz="1800" dirty="0">
                <a:latin typeface="Bell MT" panose="02020503060305020303" pitchFamily="18" charset="0"/>
              </a:rPr>
              <a:t>Conclusion</a:t>
            </a:r>
          </a:p>
        </p:txBody>
      </p:sp>
    </p:spTree>
    <p:extLst>
      <p:ext uri="{BB962C8B-B14F-4D97-AF65-F5344CB8AC3E}">
        <p14:creationId xmlns:p14="http://schemas.microsoft.com/office/powerpoint/2010/main" val="155941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5235-FBBB-7B5D-B279-F6E067AE8097}"/>
              </a:ext>
            </a:extLst>
          </p:cNvPr>
          <p:cNvSpPr>
            <a:spLocks noGrp="1"/>
          </p:cNvSpPr>
          <p:nvPr>
            <p:ph type="title"/>
          </p:nvPr>
        </p:nvSpPr>
        <p:spPr>
          <a:xfrm>
            <a:off x="2095410" y="1934700"/>
            <a:ext cx="4953179" cy="1274100"/>
          </a:xfrm>
        </p:spPr>
        <p:txBody>
          <a:bodyPr/>
          <a:lstStyle/>
          <a:p>
            <a:r>
              <a:rPr lang="en-IN" dirty="0"/>
              <a:t>Snapshots</a:t>
            </a:r>
          </a:p>
        </p:txBody>
      </p:sp>
    </p:spTree>
    <p:extLst>
      <p:ext uri="{BB962C8B-B14F-4D97-AF65-F5344CB8AC3E}">
        <p14:creationId xmlns:p14="http://schemas.microsoft.com/office/powerpoint/2010/main" val="4160962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B846-2468-511B-7CC5-B5FF84F2AF57}"/>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E84A09A8-03BE-7715-FA7B-718C3572CB3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04345BC-10B3-6936-3480-047C89AFC25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502285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7330-06C4-5CAA-342D-1E61F93F619A}"/>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1D9BC4E4-47AE-CAD0-A989-F40ABD59EF4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B27A3A24-58CC-A1FD-0ACE-2B80CB0D1DB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49760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02F6-E7D7-9FD6-4E77-E2ED4C904176}"/>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4AAB8A12-A91A-6AEF-F990-F8FE82F0344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DA54D13-A33E-E853-761F-26FA5D37DFA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57201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35D-E7B1-EAB7-A434-48A4E23C459A}"/>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D08AE6B3-01D0-4406-8DF3-E36EFEFE483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61F47E0E-A5CD-0711-7918-6D72B871656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41442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CCE4-8399-1647-4FA9-E925FF666022}"/>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B71B488-1C56-6A36-6ABB-DE092ABF2DD6}"/>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1B61392-3D76-EEB0-1DB2-05A16761F18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99486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739E-37FE-02A0-A6AF-CBDC21D709EA}"/>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7647ED5-8D6F-AE95-A08C-7172C86F1E6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36B1997-88E1-FFFC-EFED-E35CFECCA1B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9060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3565-29C7-0064-23F5-9C3A58E560D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E21637D1-E4D7-4F0B-A12F-DE3D2B7BB78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61B7051-EDB7-8745-6060-21A28C786603}"/>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21942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C9C0-8B30-5865-7B6D-A402B0CE9633}"/>
              </a:ext>
            </a:extLst>
          </p:cNvPr>
          <p:cNvSpPr>
            <a:spLocks noGrp="1"/>
          </p:cNvSpPr>
          <p:nvPr>
            <p:ph type="title"/>
          </p:nvPr>
        </p:nvSpPr>
        <p:spPr>
          <a:xfrm>
            <a:off x="187007" y="166914"/>
            <a:ext cx="1817643" cy="653143"/>
          </a:xfrm>
        </p:spPr>
        <p:txBody>
          <a:bodyPr/>
          <a:lstStyle/>
          <a:p>
            <a:r>
              <a:rPr lang="en-IN" sz="3200" dirty="0"/>
              <a:t>Testing</a:t>
            </a:r>
          </a:p>
        </p:txBody>
      </p:sp>
      <p:sp>
        <p:nvSpPr>
          <p:cNvPr id="3" name="Subtitle 2">
            <a:extLst>
              <a:ext uri="{FF2B5EF4-FFF2-40B4-BE49-F238E27FC236}">
                <a16:creationId xmlns:a16="http://schemas.microsoft.com/office/drawing/2014/main" id="{DD1870ED-6331-F89C-AFBD-97B537810541}"/>
              </a:ext>
            </a:extLst>
          </p:cNvPr>
          <p:cNvSpPr>
            <a:spLocks noGrp="1"/>
          </p:cNvSpPr>
          <p:nvPr>
            <p:ph type="subTitle" idx="1"/>
          </p:nvPr>
        </p:nvSpPr>
        <p:spPr>
          <a:xfrm>
            <a:off x="187007" y="820057"/>
            <a:ext cx="8769986" cy="4200071"/>
          </a:xfrm>
        </p:spPr>
        <p:txBody>
          <a:bodyPr/>
          <a:lstStyle/>
          <a:p>
            <a:pPr marL="152400" indent="0"/>
            <a:endParaRPr lang="en-US" sz="1100" dirty="0"/>
          </a:p>
          <a:p>
            <a:pPr marL="152400" indent="0"/>
            <a:r>
              <a:rPr lang="en-US" sz="1100" dirty="0"/>
              <a:t>1. *Testing Objectives:*</a:t>
            </a:r>
          </a:p>
          <a:p>
            <a:pPr marL="152400" indent="0"/>
            <a:r>
              <a:rPr lang="en-US" sz="1100" dirty="0"/>
              <a:t>   - Our testing objectives were to ensure the functionality and reliability of the packet capture and analysis tool. We aimed to verify real-time packet capture, GUI usability, data presentation, IP address lookups, error handling, and resource performance.</a:t>
            </a:r>
          </a:p>
          <a:p>
            <a:pPr>
              <a:buFont typeface="Arial" panose="020B0604020202020204" pitchFamily="34" charset="0"/>
              <a:buChar char="•"/>
            </a:pPr>
            <a:endParaRPr lang="en-US" sz="1100" dirty="0"/>
          </a:p>
          <a:p>
            <a:pPr marL="152400" indent="0"/>
            <a:r>
              <a:rPr lang="en-US" sz="1100" dirty="0"/>
              <a:t>2. *Testing Types:*</a:t>
            </a:r>
          </a:p>
          <a:p>
            <a:pPr marL="152400" indent="0"/>
            <a:r>
              <a:rPr lang="en-US" sz="1100" dirty="0"/>
              <a:t>   - We conducted the following types of testing:</a:t>
            </a:r>
          </a:p>
          <a:p>
            <a:pPr marL="152400" indent="0"/>
            <a:r>
              <a:rPr lang="en-US" sz="1100" dirty="0"/>
              <a:t>     - Unit Testing</a:t>
            </a:r>
          </a:p>
          <a:p>
            <a:pPr marL="152400" indent="0"/>
            <a:r>
              <a:rPr lang="en-US" sz="1100" dirty="0"/>
              <a:t>     - Integration Testing</a:t>
            </a:r>
          </a:p>
          <a:p>
            <a:pPr marL="152400" indent="0"/>
            <a:r>
              <a:rPr lang="en-US" sz="1100" dirty="0"/>
              <a:t>     - Functional Testing</a:t>
            </a:r>
          </a:p>
          <a:p>
            <a:pPr marL="152400" indent="0"/>
            <a:r>
              <a:rPr lang="en-US" sz="1100" dirty="0"/>
              <a:t>    - System Testing</a:t>
            </a:r>
          </a:p>
          <a:p>
            <a:pPr>
              <a:buFont typeface="Arial" panose="020B0604020202020204" pitchFamily="34" charset="0"/>
              <a:buChar char="•"/>
            </a:pPr>
            <a:endParaRPr lang="en-US" sz="1100" dirty="0"/>
          </a:p>
          <a:p>
            <a:pPr marL="152400" indent="0"/>
            <a:r>
              <a:rPr lang="en-US" sz="1100" dirty="0"/>
              <a:t>3. *Testing Tools:*</a:t>
            </a:r>
          </a:p>
          <a:p>
            <a:pPr marL="152400" indent="0"/>
            <a:r>
              <a:rPr lang="en-US" sz="1100" dirty="0"/>
              <a:t>   - For testing, we used the following tools and libraries:</a:t>
            </a:r>
          </a:p>
          <a:p>
            <a:pPr marL="152400" indent="0"/>
            <a:r>
              <a:rPr lang="en-US" sz="1100" dirty="0"/>
              <a:t>     - **Unit Testing:** Python's `</a:t>
            </a:r>
            <a:r>
              <a:rPr lang="en-US" sz="1100" dirty="0" err="1"/>
              <a:t>unittest</a:t>
            </a:r>
            <a:r>
              <a:rPr lang="en-US" sz="1100" dirty="0"/>
              <a:t>` library.</a:t>
            </a:r>
          </a:p>
          <a:p>
            <a:pPr marL="152400" indent="0"/>
            <a:r>
              <a:rPr lang="en-US" sz="1100" dirty="0"/>
              <a:t>     - **Integration Testing:** Integrated into unit testing.</a:t>
            </a:r>
          </a:p>
          <a:p>
            <a:pPr marL="152400" indent="0"/>
            <a:r>
              <a:rPr lang="en-US" sz="1100" dirty="0"/>
              <a:t>     - **Functional Testing:** Manual testing of the GUI.</a:t>
            </a:r>
          </a:p>
          <a:p>
            <a:pPr marL="152400" indent="0"/>
            <a:r>
              <a:rPr lang="en-US" sz="1100" dirty="0"/>
              <a:t>     - **System Testing:** Manual testing of the entire system, including external resources like the </a:t>
            </a:r>
            <a:r>
              <a:rPr lang="en-US" sz="1100" dirty="0" err="1"/>
              <a:t>GeoIP</a:t>
            </a:r>
            <a:r>
              <a:rPr lang="en-US" sz="1100" dirty="0"/>
              <a:t> database.</a:t>
            </a:r>
          </a:p>
          <a:p>
            <a:pPr>
              <a:buFont typeface="Arial" panose="020B0604020202020204" pitchFamily="34" charset="0"/>
              <a:buChar char="•"/>
            </a:pPr>
            <a:endParaRPr lang="en-US" sz="1100" dirty="0"/>
          </a:p>
          <a:p>
            <a:pPr marL="152400" indent="0"/>
            <a:r>
              <a:rPr lang="en-US" sz="1100" dirty="0"/>
              <a:t>4. *Testing Process:*</a:t>
            </a:r>
          </a:p>
          <a:p>
            <a:pPr marL="152400" indent="0"/>
            <a:r>
              <a:rPr lang="en-US" sz="1100" dirty="0"/>
              <a:t>   - **Unit Testing:** Individual functions and components were tested in isolation, covering various scenarios.</a:t>
            </a:r>
          </a:p>
          <a:p>
            <a:pPr marL="152400" indent="0"/>
            <a:r>
              <a:rPr lang="en-US" sz="1100" dirty="0"/>
              <a:t>   - **Integration Testing:** Ensured that different components worked together seamlessly, part of unit testing.</a:t>
            </a:r>
          </a:p>
          <a:p>
            <a:pPr marL="152400" indent="0"/>
            <a:r>
              <a:rPr lang="en-US" sz="1100" dirty="0"/>
              <a:t>   - **Functional Testing:** Manually interacted with the GUI to validate user interactions and responsiveness.</a:t>
            </a:r>
          </a:p>
          <a:p>
            <a:pPr marL="152400" indent="0"/>
            <a:r>
              <a:rPr lang="en-US" sz="1100" dirty="0"/>
              <a:t>   - **System Testing:** Conducted the full system testing, including real-time packet capture, </a:t>
            </a:r>
            <a:r>
              <a:rPr lang="en-US" sz="1100" dirty="0" err="1"/>
              <a:t>GeoIP</a:t>
            </a:r>
            <a:r>
              <a:rPr lang="en-US" sz="1100" dirty="0"/>
              <a:t> lookups, and error handling.</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69067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63D4-D923-DDA2-5C3D-091A7B478BA5}"/>
              </a:ext>
            </a:extLst>
          </p:cNvPr>
          <p:cNvSpPr>
            <a:spLocks noGrp="1"/>
          </p:cNvSpPr>
          <p:nvPr>
            <p:ph type="title"/>
          </p:nvPr>
        </p:nvSpPr>
        <p:spPr>
          <a:xfrm>
            <a:off x="562700" y="0"/>
            <a:ext cx="1897471" cy="616914"/>
          </a:xfrm>
        </p:spPr>
        <p:txBody>
          <a:bodyPr/>
          <a:lstStyle/>
          <a:p>
            <a:r>
              <a:rPr lang="en-IN" sz="3200" dirty="0"/>
              <a:t>Testing</a:t>
            </a:r>
          </a:p>
        </p:txBody>
      </p:sp>
      <p:sp>
        <p:nvSpPr>
          <p:cNvPr id="3" name="Subtitle 2">
            <a:extLst>
              <a:ext uri="{FF2B5EF4-FFF2-40B4-BE49-F238E27FC236}">
                <a16:creationId xmlns:a16="http://schemas.microsoft.com/office/drawing/2014/main" id="{B8B4DDBE-A9A7-9556-41AD-9405584DD554}"/>
              </a:ext>
            </a:extLst>
          </p:cNvPr>
          <p:cNvSpPr>
            <a:spLocks noGrp="1"/>
          </p:cNvSpPr>
          <p:nvPr>
            <p:ph type="subTitle" idx="1"/>
          </p:nvPr>
        </p:nvSpPr>
        <p:spPr>
          <a:xfrm>
            <a:off x="0" y="557607"/>
            <a:ext cx="9144000" cy="4585894"/>
          </a:xfrm>
        </p:spPr>
        <p:txBody>
          <a:bodyPr/>
          <a:lstStyle/>
          <a:p>
            <a:pPr>
              <a:buFont typeface="Arial" panose="020B0604020202020204" pitchFamily="34" charset="0"/>
              <a:buChar char="•"/>
            </a:pPr>
            <a:endParaRPr lang="en-US" dirty="0"/>
          </a:p>
          <a:p>
            <a:pPr marL="152400" indent="0"/>
            <a:r>
              <a:rPr lang="en-US" sz="1000" dirty="0"/>
              <a:t>5. *Test Cases:*</a:t>
            </a:r>
          </a:p>
          <a:p>
            <a:pPr marL="152400" indent="0"/>
            <a:r>
              <a:rPr lang="en-US" sz="1000" dirty="0"/>
              <a:t>   - Some important test cases included:</a:t>
            </a:r>
          </a:p>
          <a:p>
            <a:pPr marL="152400" indent="0"/>
            <a:r>
              <a:rPr lang="en-US" sz="1000" dirty="0"/>
              <a:t>     - Verifying real-time packet capture.</a:t>
            </a:r>
          </a:p>
          <a:p>
            <a:pPr marL="152400" indent="0"/>
            <a:r>
              <a:rPr lang="en-US" sz="1000" dirty="0"/>
              <a:t>     - Testing the responsiveness and usability of the GUI.</a:t>
            </a:r>
          </a:p>
          <a:p>
            <a:pPr marL="152400" indent="0"/>
            <a:r>
              <a:rPr lang="en-US" sz="1000" dirty="0"/>
              <a:t>     - Ensuring accurate IP address lookups using the </a:t>
            </a:r>
            <a:r>
              <a:rPr lang="en-US" sz="1000" dirty="0" err="1"/>
              <a:t>GeoIP</a:t>
            </a:r>
            <a:r>
              <a:rPr lang="en-US" sz="1000" dirty="0"/>
              <a:t> database.</a:t>
            </a:r>
          </a:p>
          <a:p>
            <a:pPr marL="152400" indent="0"/>
            <a:r>
              <a:rPr lang="en-US" sz="1000" dirty="0"/>
              <a:t>     - Evaluating the code's error handling and performance during prolonged capture.</a:t>
            </a:r>
          </a:p>
          <a:p>
            <a:pPr>
              <a:buFont typeface="Arial" panose="020B0604020202020204" pitchFamily="34" charset="0"/>
              <a:buChar char="•"/>
            </a:pPr>
            <a:endParaRPr lang="en-US" sz="1000" dirty="0"/>
          </a:p>
          <a:p>
            <a:pPr marL="152400" indent="0"/>
            <a:r>
              <a:rPr lang="en-US" sz="1000" dirty="0"/>
              <a:t>6. *Test Results:*</a:t>
            </a:r>
          </a:p>
          <a:p>
            <a:pPr marL="152400" indent="0"/>
            <a:r>
              <a:rPr lang="en-US" sz="1000" dirty="0"/>
              <a:t>   - Our testing indicated that the code effectively captures packets in real-time, and the GUI is user-friendly.</a:t>
            </a:r>
          </a:p>
          <a:p>
            <a:pPr marL="152400" indent="0"/>
            <a:r>
              <a:rPr lang="en-US" sz="1000" dirty="0"/>
              <a:t>   - IP address lookups using the </a:t>
            </a:r>
            <a:r>
              <a:rPr lang="en-US" sz="1000" dirty="0" err="1"/>
              <a:t>GeoIP</a:t>
            </a:r>
            <a:r>
              <a:rPr lang="en-US" sz="1000" dirty="0"/>
              <a:t> database were accurate.</a:t>
            </a:r>
          </a:p>
          <a:p>
            <a:pPr marL="152400" indent="0"/>
            <a:r>
              <a:rPr lang="en-US" sz="1000" dirty="0"/>
              <a:t>   - Error handling worked as expected, and the code performed well during prolonged capture.</a:t>
            </a:r>
          </a:p>
          <a:p>
            <a:pPr marL="152400" indent="0"/>
            <a:r>
              <a:rPr lang="en-US" sz="1000" dirty="0"/>
              <a:t>   - Limitations and issues were identified (e.g., Windows dependency, resource usage).</a:t>
            </a:r>
          </a:p>
          <a:p>
            <a:pPr>
              <a:buFont typeface="Arial" panose="020B0604020202020204" pitchFamily="34" charset="0"/>
              <a:buChar char="•"/>
            </a:pPr>
            <a:endParaRPr lang="en-US" sz="1000" dirty="0"/>
          </a:p>
          <a:p>
            <a:pPr marL="152400" indent="0"/>
            <a:r>
              <a:rPr lang="en-US" sz="1000" dirty="0"/>
              <a:t>7. *Bugs and Issues:*</a:t>
            </a:r>
          </a:p>
          <a:p>
            <a:pPr marL="152400" indent="0"/>
            <a:r>
              <a:rPr lang="en-US" sz="1000" dirty="0"/>
              <a:t>   - We encountered no major bugs, but we identified limitations, such as Windows dependency and resource usage and some minor errors like indentations and uninstalled libraries .</a:t>
            </a:r>
          </a:p>
          <a:p>
            <a:endParaRPr lang="en-IN" dirty="0"/>
          </a:p>
          <a:p>
            <a:pPr marL="152400" indent="0"/>
            <a:r>
              <a:rPr lang="en-US" sz="1000" dirty="0"/>
              <a:t>8. *Testing Coverage:*</a:t>
            </a:r>
          </a:p>
          <a:p>
            <a:pPr marL="152400" indent="0"/>
            <a:r>
              <a:rPr lang="en-US" sz="1000" dirty="0"/>
              <a:t>   - We achieved comprehensive coverage in unit and integration testing.</a:t>
            </a:r>
          </a:p>
          <a:p>
            <a:pPr marL="152400" indent="0"/>
            <a:r>
              <a:rPr lang="en-US" sz="1000" dirty="0"/>
              <a:t>   - Limitations existed due to manual functional and system testing, which is challenging to quantify.</a:t>
            </a:r>
          </a:p>
          <a:p>
            <a:pPr>
              <a:buFont typeface="Arial" panose="020B0604020202020204" pitchFamily="34" charset="0"/>
              <a:buChar char="•"/>
            </a:pPr>
            <a:endParaRPr lang="en-US" sz="1000" dirty="0"/>
          </a:p>
          <a:p>
            <a:pPr marL="152400" indent="0"/>
            <a:r>
              <a:rPr lang="en-US" sz="1000" dirty="0"/>
              <a:t>9. *Testing Metrics:*</a:t>
            </a:r>
          </a:p>
          <a:p>
            <a:pPr marL="152400" indent="0"/>
            <a:r>
              <a:rPr lang="en-US" sz="1000" dirty="0"/>
              <a:t>   - No specific testing metrics (e.g., code coverage percentage) were used due to the project's nature.</a:t>
            </a:r>
          </a:p>
          <a:p>
            <a:pPr marL="152400" indent="0"/>
            <a:endParaRPr lang="en-US" sz="1000" dirty="0"/>
          </a:p>
          <a:p>
            <a:pPr marL="152400" indent="0"/>
            <a:r>
              <a:rPr lang="en-US" sz="1000" dirty="0"/>
              <a:t>10. *Acknowledgments:*</a:t>
            </a:r>
          </a:p>
          <a:p>
            <a:pPr marL="152400" indent="0"/>
            <a:r>
              <a:rPr lang="en-US" sz="1000" dirty="0"/>
              <a:t>    - We acknowledge the use of external libraries and tools such as </a:t>
            </a:r>
            <a:r>
              <a:rPr lang="en-US" sz="1000" dirty="0" err="1"/>
              <a:t>pyshark</a:t>
            </a:r>
            <a:r>
              <a:rPr lang="en-US" sz="1000" dirty="0"/>
              <a:t>, </a:t>
            </a:r>
            <a:r>
              <a:rPr lang="en-US" sz="1000" dirty="0" err="1"/>
              <a:t>tkinter</a:t>
            </a:r>
            <a:r>
              <a:rPr lang="en-US" sz="1000" dirty="0"/>
              <a:t>, tabulate, and geoip2.</a:t>
            </a:r>
          </a:p>
          <a:p>
            <a:pPr marL="152400" indent="0"/>
            <a:endParaRPr lang="en-US" sz="1000" dirty="0"/>
          </a:p>
          <a:p>
            <a:pPr>
              <a:buFont typeface="Arial" panose="020B0604020202020204" pitchFamily="34" charset="0"/>
              <a:buChar char="•"/>
            </a:pPr>
            <a:endParaRPr lang="en-US" sz="1600" dirty="0"/>
          </a:p>
          <a:p>
            <a:endParaRPr lang="en-IN" dirty="0"/>
          </a:p>
        </p:txBody>
      </p:sp>
    </p:spTree>
    <p:extLst>
      <p:ext uri="{BB962C8B-B14F-4D97-AF65-F5344CB8AC3E}">
        <p14:creationId xmlns:p14="http://schemas.microsoft.com/office/powerpoint/2010/main" val="3240122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3690500" y="769881"/>
            <a:ext cx="4381800" cy="8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Introduction</a:t>
            </a:r>
            <a:endParaRPr u="sng" dirty="0"/>
          </a:p>
        </p:txBody>
      </p:sp>
      <p:pic>
        <p:nvPicPr>
          <p:cNvPr id="8" name="Picture Placeholder 7"/>
          <p:cNvPicPr>
            <a:picLocks noGrp="1" noChangeAspect="1"/>
          </p:cNvPicPr>
          <p:nvPr>
            <p:ph type="pic" idx="3"/>
          </p:nvPr>
        </p:nvPicPr>
        <p:blipFill>
          <a:blip r:embed="rId3">
            <a:extLst>
              <a:ext uri="{28A0092B-C50C-407E-A947-70E740481C1C}">
                <a14:useLocalDpi xmlns:a14="http://schemas.microsoft.com/office/drawing/2010/main" val="0"/>
              </a:ext>
            </a:extLst>
          </a:blip>
          <a:srcRect l="35941" r="35941"/>
          <a:stretch>
            <a:fillRect/>
          </a:stretch>
        </p:blipFill>
        <p:spPr>
          <a:xfrm>
            <a:off x="985263" y="1059873"/>
            <a:ext cx="2705237" cy="3088486"/>
          </a:xfrm>
          <a:prstGeom prst="rect">
            <a:avLst/>
          </a:prstGeom>
          <a:ln>
            <a:noFill/>
          </a:ln>
          <a:effectLst>
            <a:softEdge rad="112500"/>
          </a:effectLst>
        </p:spPr>
      </p:pic>
      <p:sp>
        <p:nvSpPr>
          <p:cNvPr id="10" name="TextBox 9"/>
          <p:cNvSpPr txBox="1"/>
          <p:nvPr/>
        </p:nvSpPr>
        <p:spPr>
          <a:xfrm>
            <a:off x="4019846" y="1724891"/>
            <a:ext cx="4052454"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Bell MT" panose="02020503060305020303" pitchFamily="18" charset="0"/>
              </a:rPr>
              <a:t>We created network packet analyzer. It allows you to capture and analyze network packets in real-time, making it a valuable tool for network monitoring and debugging.</a:t>
            </a:r>
          </a:p>
          <a:p>
            <a:pPr marL="285750" indent="-285750">
              <a:buFont typeface="Arial" panose="020B0604020202020204" pitchFamily="34" charset="0"/>
              <a:buChar char="•"/>
            </a:pPr>
            <a:r>
              <a:rPr lang="en-US" sz="1800" dirty="0">
                <a:latin typeface="Bell MT" panose="02020503060305020303" pitchFamily="18" charset="0"/>
              </a:rPr>
              <a:t>It's particularly useful for diagnosing network issues, monitoring traffic, and gaining a deeper understanding of network behavior.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0F7A-C27C-C427-B2D3-7B54735C5889}"/>
              </a:ext>
            </a:extLst>
          </p:cNvPr>
          <p:cNvSpPr>
            <a:spLocks noGrp="1"/>
          </p:cNvSpPr>
          <p:nvPr>
            <p:ph type="title"/>
          </p:nvPr>
        </p:nvSpPr>
        <p:spPr>
          <a:xfrm>
            <a:off x="840989" y="220928"/>
            <a:ext cx="7462021" cy="853129"/>
          </a:xfrm>
        </p:spPr>
        <p:txBody>
          <a:bodyPr/>
          <a:lstStyle/>
          <a:p>
            <a:r>
              <a:rPr lang="en-IN" sz="5400" dirty="0"/>
              <a:t>Result and Discussion</a:t>
            </a:r>
          </a:p>
        </p:txBody>
      </p:sp>
      <p:sp>
        <p:nvSpPr>
          <p:cNvPr id="3" name="Subtitle 2">
            <a:extLst>
              <a:ext uri="{FF2B5EF4-FFF2-40B4-BE49-F238E27FC236}">
                <a16:creationId xmlns:a16="http://schemas.microsoft.com/office/drawing/2014/main" id="{0A5113DF-846C-AEE4-66C8-638E7994EA84}"/>
              </a:ext>
            </a:extLst>
          </p:cNvPr>
          <p:cNvSpPr>
            <a:spLocks noGrp="1"/>
          </p:cNvSpPr>
          <p:nvPr>
            <p:ph type="subTitle" idx="1"/>
          </p:nvPr>
        </p:nvSpPr>
        <p:spPr>
          <a:xfrm>
            <a:off x="357548" y="1225264"/>
            <a:ext cx="2835595" cy="3697307"/>
          </a:xfrm>
        </p:spPr>
        <p:txBody>
          <a:bodyPr/>
          <a:lstStyle/>
          <a:p>
            <a:pPr>
              <a:buFont typeface="Arial" panose="020B0604020202020204" pitchFamily="34" charset="0"/>
              <a:buChar char="•"/>
            </a:pPr>
            <a:r>
              <a:rPr lang="en-IN" sz="1000" dirty="0"/>
              <a:t>So , after giving the input of Network Interface (Wi-Fi , Local Area Connection , Bluetooth Network Connection ) , Capture Filter (it is the protocol of network like </a:t>
            </a:r>
            <a:r>
              <a:rPr lang="en-IN" sz="1000" dirty="0" err="1"/>
              <a:t>tcp</a:t>
            </a:r>
            <a:r>
              <a:rPr lang="en-IN" sz="1000" dirty="0"/>
              <a:t> , </a:t>
            </a:r>
            <a:r>
              <a:rPr lang="en-IN" sz="1000" dirty="0" err="1"/>
              <a:t>udp</a:t>
            </a:r>
            <a:r>
              <a:rPr lang="en-IN" sz="1000" dirty="0"/>
              <a:t> , </a:t>
            </a:r>
            <a:r>
              <a:rPr lang="en-IN" sz="1000" dirty="0" err="1"/>
              <a:t>icmp</a:t>
            </a:r>
            <a:r>
              <a:rPr lang="en-IN" sz="1000" dirty="0"/>
              <a:t> ) and time limit/Capture Duration i.e. total time required to capture all the packets .</a:t>
            </a:r>
          </a:p>
          <a:p>
            <a:pPr marL="152400" indent="0"/>
            <a:endParaRPr lang="en-IN" sz="1000" dirty="0"/>
          </a:p>
          <a:p>
            <a:pPr>
              <a:buFont typeface="Arial" panose="020B0604020202020204" pitchFamily="34" charset="0"/>
              <a:buChar char="•"/>
            </a:pPr>
            <a:r>
              <a:rPr lang="en-IN" sz="1000" dirty="0"/>
              <a:t>We get the output with timestamp (the time at which the packet was captured) , protocol , source IP and destination IP with location and the packet length of the captured packet .</a:t>
            </a:r>
          </a:p>
          <a:p>
            <a:pPr>
              <a:buFont typeface="Arial" panose="020B0604020202020204" pitchFamily="34" charset="0"/>
              <a:buChar char="•"/>
            </a:pPr>
            <a:endParaRPr lang="en-IN" sz="1000" dirty="0"/>
          </a:p>
          <a:p>
            <a:pPr>
              <a:buFont typeface="Arial" panose="020B0604020202020204" pitchFamily="34" charset="0"/>
              <a:buChar char="•"/>
            </a:pPr>
            <a:r>
              <a:rPr lang="en-IN" sz="1000" dirty="0"/>
              <a:t>In future , we can add more features in the </a:t>
            </a:r>
            <a:r>
              <a:rPr lang="en-IN" sz="1000" dirty="0" err="1"/>
              <a:t>netfield</a:t>
            </a:r>
            <a:r>
              <a:rPr lang="en-IN" sz="1000" dirty="0"/>
              <a:t> project including various factors related to network security , detection of harmful packets and many more .</a:t>
            </a:r>
          </a:p>
          <a:p>
            <a:pPr>
              <a:buFont typeface="Arial" panose="020B0604020202020204" pitchFamily="34" charset="0"/>
              <a:buChar char="•"/>
            </a:pPr>
            <a:endParaRPr lang="en-IN" sz="1000" dirty="0"/>
          </a:p>
          <a:p>
            <a:pPr>
              <a:buFont typeface="Arial" panose="020B0604020202020204" pitchFamily="34" charset="0"/>
              <a:buChar char="•"/>
            </a:pPr>
            <a:r>
              <a:rPr lang="en-IN" sz="1000" dirty="0"/>
              <a:t>If there is any suspicious network packet then we can also track the network packet’s IP to its location . </a:t>
            </a:r>
          </a:p>
        </p:txBody>
      </p:sp>
      <p:pic>
        <p:nvPicPr>
          <p:cNvPr id="4" name="Picture 3">
            <a:extLst>
              <a:ext uri="{FF2B5EF4-FFF2-40B4-BE49-F238E27FC236}">
                <a16:creationId xmlns:a16="http://schemas.microsoft.com/office/drawing/2014/main" id="{AA7B6485-4EA6-B502-CC51-8969979C5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486" y="1074058"/>
            <a:ext cx="5711371" cy="3697307"/>
          </a:xfrm>
          <a:prstGeom prst="rect">
            <a:avLst/>
          </a:prstGeom>
        </p:spPr>
      </p:pic>
    </p:spTree>
    <p:extLst>
      <p:ext uri="{BB962C8B-B14F-4D97-AF65-F5344CB8AC3E}">
        <p14:creationId xmlns:p14="http://schemas.microsoft.com/office/powerpoint/2010/main" val="3471329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AA44-13AD-39E1-14C3-281657A0AA9E}"/>
              </a:ext>
            </a:extLst>
          </p:cNvPr>
          <p:cNvSpPr>
            <a:spLocks noGrp="1"/>
          </p:cNvSpPr>
          <p:nvPr>
            <p:ph type="title"/>
          </p:nvPr>
        </p:nvSpPr>
        <p:spPr>
          <a:xfrm>
            <a:off x="406400" y="0"/>
            <a:ext cx="3265714" cy="620188"/>
          </a:xfrm>
        </p:spPr>
        <p:txBody>
          <a:bodyPr/>
          <a:lstStyle/>
          <a:p>
            <a:r>
              <a:rPr lang="en-IN" sz="3600" dirty="0"/>
              <a:t>Conclusion</a:t>
            </a:r>
          </a:p>
        </p:txBody>
      </p:sp>
      <p:sp>
        <p:nvSpPr>
          <p:cNvPr id="3" name="Subtitle 2">
            <a:extLst>
              <a:ext uri="{FF2B5EF4-FFF2-40B4-BE49-F238E27FC236}">
                <a16:creationId xmlns:a16="http://schemas.microsoft.com/office/drawing/2014/main" id="{FCD739DE-3E69-36D8-B267-9DA4483D34BE}"/>
              </a:ext>
            </a:extLst>
          </p:cNvPr>
          <p:cNvSpPr>
            <a:spLocks noGrp="1"/>
          </p:cNvSpPr>
          <p:nvPr>
            <p:ph type="subTitle" idx="1"/>
          </p:nvPr>
        </p:nvSpPr>
        <p:spPr>
          <a:xfrm>
            <a:off x="0" y="554874"/>
            <a:ext cx="9144000" cy="4443484"/>
          </a:xfrm>
        </p:spPr>
        <p:txBody>
          <a:bodyPr/>
          <a:lstStyle/>
          <a:p>
            <a:pPr>
              <a:buFont typeface="Arial" panose="020B0604020202020204" pitchFamily="34" charset="0"/>
              <a:buChar char="•"/>
            </a:pPr>
            <a:r>
              <a:rPr lang="en-US" b="0" i="0" dirty="0">
                <a:solidFill>
                  <a:schemeClr val="tx1"/>
                </a:solidFill>
                <a:effectLst/>
                <a:latin typeface="Söhne"/>
              </a:rPr>
              <a:t>The presented code represents a sophisticated and feature-rich network packet capture and analysis tool, designed as a project for various networking and monitoring tasks. This project combines several powerful Python modules and technologies to offer a comprehensive solution for network security . </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b="0" i="0" dirty="0">
                <a:solidFill>
                  <a:schemeClr val="tx1"/>
                </a:solidFill>
                <a:effectLst/>
                <a:latin typeface="Söhne"/>
              </a:rPr>
              <a:t>This project, built using Python and various libraries, addresses the need for network monitoring, packet analysis, and geographic information retrieval. It stands out as a valuable resource in the realm of network management and security . </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It cover ups -&gt; </a:t>
            </a:r>
          </a:p>
          <a:p>
            <a:pPr marL="609600" indent="-457200">
              <a:buFont typeface="+mj-lt"/>
              <a:buAutoNum type="arabicPeriod"/>
            </a:pPr>
            <a:r>
              <a:rPr kumimoji="0" lang="en-US" altLang="en-US" b="1" i="0" u="none" strike="noStrike" cap="none" normalizeH="0" baseline="0" dirty="0">
                <a:ln>
                  <a:noFill/>
                </a:ln>
                <a:solidFill>
                  <a:schemeClr val="tx1"/>
                </a:solidFill>
                <a:effectLst/>
                <a:latin typeface="Söhne"/>
              </a:rPr>
              <a:t>Packet Capture and Analysis:</a:t>
            </a:r>
            <a:r>
              <a:rPr kumimoji="0" lang="en-US" altLang="en-US" b="0" i="0" u="none" strike="noStrike" cap="none" normalizeH="0" baseline="0" dirty="0">
                <a:ln>
                  <a:noFill/>
                </a:ln>
                <a:solidFill>
                  <a:schemeClr val="tx1"/>
                </a:solidFill>
                <a:effectLst/>
                <a:latin typeface="Söhne"/>
              </a:rPr>
              <a:t> The project leverages the </a:t>
            </a:r>
            <a:r>
              <a:rPr kumimoji="0" lang="en-US" altLang="en-US" b="1" i="0" u="none" strike="noStrike" cap="none" normalizeH="0" baseline="0" dirty="0" err="1">
                <a:ln>
                  <a:noFill/>
                </a:ln>
                <a:solidFill>
                  <a:schemeClr val="tx1"/>
                </a:solidFill>
                <a:effectLst/>
                <a:latin typeface="Söhne"/>
              </a:rPr>
              <a:t>pyshark</a:t>
            </a:r>
            <a:r>
              <a:rPr kumimoji="0" lang="en-US" altLang="en-US" b="0" i="0" u="none" strike="noStrike" cap="none" normalizeH="0" baseline="0" dirty="0">
                <a:ln>
                  <a:noFill/>
                </a:ln>
                <a:solidFill>
                  <a:schemeClr val="tx1"/>
                </a:solidFill>
                <a:effectLst/>
                <a:latin typeface="Söhne"/>
              </a:rPr>
              <a:t> library to capture network packets in real-time. The </a:t>
            </a:r>
            <a:r>
              <a:rPr kumimoji="0" lang="en-US" altLang="en-US" b="1" i="0" u="none" strike="noStrike" cap="none" normalizeH="0" baseline="0" dirty="0" err="1">
                <a:ln>
                  <a:noFill/>
                </a:ln>
                <a:solidFill>
                  <a:schemeClr val="tx1"/>
                </a:solidFill>
                <a:effectLst/>
                <a:latin typeface="Söhne"/>
              </a:rPr>
              <a:t>analyze_packet</a:t>
            </a:r>
            <a:r>
              <a:rPr kumimoji="0" lang="en-US" altLang="en-US" b="0" i="0" u="none" strike="noStrike" cap="none" normalizeH="0" baseline="0" dirty="0">
                <a:ln>
                  <a:noFill/>
                </a:ln>
                <a:solidFill>
                  <a:schemeClr val="tx1"/>
                </a:solidFill>
                <a:effectLst/>
                <a:latin typeface="Söhne"/>
              </a:rPr>
              <a:t> function extracts essential information from each packet, including the timestamp, protocol, source and destination IP addresses, and packet length.</a:t>
            </a:r>
          </a:p>
          <a:p>
            <a:pPr marL="609600" indent="-457200">
              <a:buFont typeface="+mj-lt"/>
              <a:buAutoNum type="arabicPeriod"/>
            </a:pPr>
            <a:r>
              <a:rPr kumimoji="0" lang="en-US" altLang="en-US" sz="1600" b="1" i="0" u="none" strike="noStrike" cap="none" normalizeH="0" baseline="0" dirty="0">
                <a:ln>
                  <a:noFill/>
                </a:ln>
                <a:solidFill>
                  <a:schemeClr val="tx1"/>
                </a:solidFill>
                <a:effectLst/>
                <a:latin typeface="Söhne"/>
              </a:rPr>
              <a:t>Geographic Location Lookup:</a:t>
            </a:r>
            <a:r>
              <a:rPr kumimoji="0" lang="en-US" altLang="en-US" sz="1600" b="0" i="0" u="none" strike="noStrike" cap="none" normalizeH="0" baseline="0" dirty="0">
                <a:ln>
                  <a:noFill/>
                </a:ln>
                <a:solidFill>
                  <a:schemeClr val="tx1"/>
                </a:solidFill>
                <a:effectLst/>
                <a:latin typeface="Söhne"/>
              </a:rPr>
              <a:t> The inclusion of the </a:t>
            </a:r>
            <a:r>
              <a:rPr kumimoji="0" lang="en-US" altLang="en-US" b="1" i="0" u="none" strike="noStrike" cap="none" normalizeH="0" baseline="0" dirty="0">
                <a:ln>
                  <a:noFill/>
                </a:ln>
                <a:solidFill>
                  <a:schemeClr val="tx1"/>
                </a:solidFill>
                <a:effectLst/>
                <a:latin typeface="Söhne"/>
              </a:rPr>
              <a:t>geoip2</a:t>
            </a:r>
            <a:r>
              <a:rPr kumimoji="0" lang="en-US" altLang="en-US" sz="1600" b="0" i="0" u="none" strike="noStrike" cap="none" normalizeH="0" baseline="0" dirty="0">
                <a:ln>
                  <a:noFill/>
                </a:ln>
                <a:solidFill>
                  <a:schemeClr val="tx1"/>
                </a:solidFill>
                <a:effectLst/>
                <a:latin typeface="Söhne"/>
              </a:rPr>
              <a:t> library allows the tool to perform geographic location lookups for IP addresses. This feature adds depth to network analysis, aiding in understanding the geographical origins of network traffic.</a:t>
            </a:r>
          </a:p>
          <a:p>
            <a:pPr marL="609600" indent="-457200">
              <a:buFont typeface="+mj-lt"/>
              <a:buAutoNum type="arabicPeriod"/>
            </a:pPr>
            <a:r>
              <a:rPr kumimoji="0" lang="en-US" altLang="en-US" sz="1600" b="1" i="0" u="none" strike="noStrike" cap="none" normalizeH="0" baseline="0" dirty="0">
                <a:ln>
                  <a:noFill/>
                </a:ln>
                <a:solidFill>
                  <a:schemeClr val="tx1"/>
                </a:solidFill>
                <a:effectLst/>
                <a:latin typeface="Söhne"/>
              </a:rPr>
              <a:t>User-Friendly GUI:</a:t>
            </a:r>
            <a:r>
              <a:rPr kumimoji="0" lang="en-US" altLang="en-US" sz="1600" b="0" i="0" u="none" strike="noStrike" cap="none" normalizeH="0" baseline="0" dirty="0">
                <a:ln>
                  <a:noFill/>
                </a:ln>
                <a:solidFill>
                  <a:schemeClr val="tx1"/>
                </a:solidFill>
                <a:effectLst/>
                <a:latin typeface="Söhne"/>
              </a:rPr>
              <a:t> The graphical user interface (GUI) developed with </a:t>
            </a:r>
            <a:r>
              <a:rPr kumimoji="0" lang="en-US" altLang="en-US" b="1" i="0" u="none" strike="noStrike" cap="none" normalizeH="0" baseline="0" dirty="0" err="1">
                <a:ln>
                  <a:noFill/>
                </a:ln>
                <a:solidFill>
                  <a:schemeClr val="tx1"/>
                </a:solidFill>
                <a:effectLst/>
                <a:latin typeface="Söhne"/>
              </a:rPr>
              <a:t>tkinter</a:t>
            </a:r>
            <a:r>
              <a:rPr kumimoji="0" lang="en-US" altLang="en-US" sz="1600" b="0" i="0" u="none" strike="noStrike" cap="none" normalizeH="0" baseline="0" dirty="0">
                <a:ln>
                  <a:noFill/>
                </a:ln>
                <a:solidFill>
                  <a:schemeClr val="tx1"/>
                </a:solidFill>
                <a:effectLst/>
                <a:latin typeface="Söhne"/>
              </a:rPr>
              <a:t> offers an intuitive and interactive platform for users to control and monitor network activities. The GUI enables users to start and stop packet capture, select and inspect specific packets, and refresh displayed data.</a:t>
            </a:r>
          </a:p>
          <a:p>
            <a:pPr marL="609600" indent="-457200">
              <a:buFont typeface="+mj-lt"/>
              <a:buAutoNum type="arabicPeriod"/>
            </a:pPr>
            <a:endParaRPr kumimoji="0" lang="en-US" altLang="en-US" b="0" i="0" u="none" strike="noStrike" cap="none" normalizeH="0" baseline="0" dirty="0">
              <a:ln>
                <a:noFill/>
              </a:ln>
              <a:solidFill>
                <a:schemeClr val="tx1"/>
              </a:solidFill>
              <a:effectLst/>
              <a:latin typeface="Söhne"/>
            </a:endParaRPr>
          </a:p>
          <a:p>
            <a:pPr marL="609600" indent="-457200">
              <a:buFont typeface="+mj-lt"/>
              <a:buAutoNum type="arabicPeriod"/>
            </a:pPr>
            <a:endParaRPr kumimoji="0" lang="en-US" altLang="en-US" sz="2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öhne"/>
            </a:endParaRPr>
          </a:p>
          <a:p>
            <a:pPr>
              <a:buFont typeface="Arial" panose="020B0604020202020204" pitchFamily="34" charset="0"/>
              <a:buChar char="•"/>
            </a:pPr>
            <a:endParaRPr lang="en-IN" dirty="0">
              <a:solidFill>
                <a:schemeClr val="tx1"/>
              </a:solidFill>
              <a:latin typeface="Söhne"/>
            </a:endParaRPr>
          </a:p>
        </p:txBody>
      </p:sp>
    </p:spTree>
    <p:extLst>
      <p:ext uri="{BB962C8B-B14F-4D97-AF65-F5344CB8AC3E}">
        <p14:creationId xmlns:p14="http://schemas.microsoft.com/office/powerpoint/2010/main" val="1844867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ED95-00A6-22AB-F79D-1D2AFC45E004}"/>
              </a:ext>
            </a:extLst>
          </p:cNvPr>
          <p:cNvSpPr>
            <a:spLocks noGrp="1"/>
          </p:cNvSpPr>
          <p:nvPr>
            <p:ph type="title"/>
          </p:nvPr>
        </p:nvSpPr>
        <p:spPr>
          <a:xfrm>
            <a:off x="529773" y="0"/>
            <a:ext cx="6393900" cy="624115"/>
          </a:xfrm>
        </p:spPr>
        <p:txBody>
          <a:bodyPr/>
          <a:lstStyle/>
          <a:p>
            <a:r>
              <a:rPr lang="en-IN" sz="3600" dirty="0"/>
              <a:t>Conclusion</a:t>
            </a:r>
          </a:p>
        </p:txBody>
      </p:sp>
      <p:sp>
        <p:nvSpPr>
          <p:cNvPr id="3" name="Subtitle 2">
            <a:extLst>
              <a:ext uri="{FF2B5EF4-FFF2-40B4-BE49-F238E27FC236}">
                <a16:creationId xmlns:a16="http://schemas.microsoft.com/office/drawing/2014/main" id="{2587F8D8-A571-925D-FACE-0284BCFF3F3B}"/>
              </a:ext>
            </a:extLst>
          </p:cNvPr>
          <p:cNvSpPr>
            <a:spLocks noGrp="1"/>
          </p:cNvSpPr>
          <p:nvPr>
            <p:ph type="subTitle" idx="1"/>
          </p:nvPr>
        </p:nvSpPr>
        <p:spPr>
          <a:xfrm>
            <a:off x="437378" y="624115"/>
            <a:ext cx="8269243" cy="3911600"/>
          </a:xfrm>
        </p:spPr>
        <p:txBody>
          <a:bodyPr/>
          <a:lstStyle/>
          <a:p>
            <a:pPr>
              <a:buFont typeface="Arial" panose="020B0604020202020204" pitchFamily="34" charset="0"/>
              <a:buChar char="•"/>
            </a:pPr>
            <a:r>
              <a:rPr lang="en-IN" dirty="0"/>
              <a:t>We would also like to order some limitations of our code -&gt;</a:t>
            </a:r>
          </a:p>
          <a:p>
            <a:pPr>
              <a:buFont typeface="Arial" panose="020B0604020202020204" pitchFamily="34" charset="0"/>
              <a:buChar char="•"/>
            </a:pPr>
            <a:endParaRPr lang="en-IN" dirty="0"/>
          </a:p>
          <a:p>
            <a:pPr marL="495300" indent="-342900">
              <a:buFont typeface="+mj-lt"/>
              <a:buAutoNum type="arabicPeriod"/>
            </a:pPr>
            <a:r>
              <a:rPr lang="en-US" b="1" i="0" dirty="0">
                <a:solidFill>
                  <a:schemeClr val="tx1"/>
                </a:solidFill>
                <a:effectLst/>
                <a:latin typeface="Söhne"/>
              </a:rPr>
              <a:t>Windows Dependency</a:t>
            </a:r>
            <a:r>
              <a:rPr lang="en-US" b="0" i="0" dirty="0">
                <a:solidFill>
                  <a:schemeClr val="tx1"/>
                </a:solidFill>
                <a:effectLst/>
                <a:latin typeface="Söhne"/>
              </a:rPr>
              <a:t>: The code includes Windows file paths and may not work as-is on other operating systems. Adapting it to work on Linux or macOS may require adjustments.</a:t>
            </a:r>
            <a:endParaRPr lang="en-IN" b="0" i="0" dirty="0">
              <a:solidFill>
                <a:schemeClr val="tx1"/>
              </a:solidFill>
              <a:effectLst/>
              <a:latin typeface="Söhne"/>
            </a:endParaRPr>
          </a:p>
          <a:p>
            <a:pPr marL="495300" indent="-342900">
              <a:buFont typeface="+mj-lt"/>
              <a:buAutoNum type="arabicPeriod"/>
            </a:pPr>
            <a:endParaRPr lang="en-IN" dirty="0">
              <a:solidFill>
                <a:schemeClr val="tx1"/>
              </a:solidFill>
              <a:latin typeface="Söhne"/>
            </a:endParaRPr>
          </a:p>
          <a:p>
            <a:pPr marL="495300" indent="-342900">
              <a:buFont typeface="+mj-lt"/>
              <a:buAutoNum type="arabicPeriod"/>
            </a:pPr>
            <a:r>
              <a:rPr lang="en-US" b="1" i="0" dirty="0" err="1">
                <a:solidFill>
                  <a:schemeClr val="tx1"/>
                </a:solidFill>
                <a:effectLst/>
                <a:latin typeface="Söhne"/>
              </a:rPr>
              <a:t>GeoIP</a:t>
            </a:r>
            <a:r>
              <a:rPr lang="en-US" b="1" i="0" dirty="0">
                <a:solidFill>
                  <a:schemeClr val="tx1"/>
                </a:solidFill>
                <a:effectLst/>
                <a:latin typeface="Söhne"/>
              </a:rPr>
              <a:t> Database Updates</a:t>
            </a:r>
            <a:r>
              <a:rPr lang="en-US" b="0" i="0" dirty="0">
                <a:solidFill>
                  <a:schemeClr val="tx1"/>
                </a:solidFill>
                <a:effectLst/>
                <a:latin typeface="Söhne"/>
              </a:rPr>
              <a:t>: The code uses a local </a:t>
            </a:r>
            <a:r>
              <a:rPr lang="en-US" b="0" i="0" dirty="0" err="1">
                <a:solidFill>
                  <a:schemeClr val="tx1"/>
                </a:solidFill>
                <a:effectLst/>
                <a:latin typeface="Söhne"/>
              </a:rPr>
              <a:t>GeoIP</a:t>
            </a:r>
            <a:r>
              <a:rPr lang="en-US" b="0" i="0" dirty="0">
                <a:solidFill>
                  <a:schemeClr val="tx1"/>
                </a:solidFill>
                <a:effectLst/>
                <a:latin typeface="Söhne"/>
              </a:rPr>
              <a:t> database for IP address lookups. The database may become outdated over time, and updating it manually is necessary for accurate geographical information.</a:t>
            </a:r>
          </a:p>
          <a:p>
            <a:pPr marL="495300" indent="-342900">
              <a:buFont typeface="+mj-lt"/>
              <a:buAutoNum type="arabicPeriod"/>
            </a:pPr>
            <a:endParaRPr lang="en-US" dirty="0">
              <a:solidFill>
                <a:schemeClr val="tx1"/>
              </a:solidFill>
              <a:latin typeface="Söhne"/>
            </a:endParaRPr>
          </a:p>
          <a:p>
            <a:pPr marL="495300" indent="-342900">
              <a:buFont typeface="+mj-lt"/>
              <a:buAutoNum type="arabicPeriod"/>
            </a:pPr>
            <a:r>
              <a:rPr lang="en-US" b="1" i="0" dirty="0">
                <a:solidFill>
                  <a:schemeClr val="tx1"/>
                </a:solidFill>
                <a:effectLst/>
                <a:latin typeface="Söhne"/>
              </a:rPr>
              <a:t>Dependent on External Libraries</a:t>
            </a:r>
            <a:r>
              <a:rPr lang="en-US" b="0" i="0" dirty="0">
                <a:solidFill>
                  <a:schemeClr val="tx1"/>
                </a:solidFill>
                <a:effectLst/>
                <a:latin typeface="Söhne"/>
              </a:rPr>
              <a:t>: The code relies on external libraries (e.g., </a:t>
            </a:r>
            <a:r>
              <a:rPr lang="en-US" b="0" i="0" dirty="0" err="1">
                <a:solidFill>
                  <a:schemeClr val="tx1"/>
                </a:solidFill>
                <a:effectLst/>
                <a:latin typeface="Söhne"/>
              </a:rPr>
              <a:t>pyshark</a:t>
            </a:r>
            <a:r>
              <a:rPr lang="en-US" b="0" i="0" dirty="0">
                <a:solidFill>
                  <a:schemeClr val="tx1"/>
                </a:solidFill>
                <a:effectLst/>
                <a:latin typeface="Söhne"/>
              </a:rPr>
              <a:t>, </a:t>
            </a:r>
            <a:r>
              <a:rPr lang="en-US" b="0" i="0" dirty="0" err="1">
                <a:solidFill>
                  <a:schemeClr val="tx1"/>
                </a:solidFill>
                <a:effectLst/>
                <a:latin typeface="Söhne"/>
              </a:rPr>
              <a:t>tkinter</a:t>
            </a:r>
            <a:r>
              <a:rPr lang="en-US" b="0" i="0" dirty="0">
                <a:solidFill>
                  <a:schemeClr val="tx1"/>
                </a:solidFill>
                <a:effectLst/>
                <a:latin typeface="Söhne"/>
              </a:rPr>
              <a:t>, tabulate, geoip2) and their continued support and updates. Changes or deprecation of these libraries can affect the functionality of the code.</a:t>
            </a:r>
          </a:p>
          <a:p>
            <a:pPr marL="495300" indent="-342900">
              <a:buFont typeface="+mj-lt"/>
              <a:buAutoNum type="arabicPeriod"/>
            </a:pPr>
            <a:endParaRPr lang="en-US" dirty="0">
              <a:solidFill>
                <a:schemeClr val="tx1"/>
              </a:solidFill>
              <a:latin typeface="Söhne"/>
            </a:endParaRPr>
          </a:p>
          <a:p>
            <a:pPr marL="495300" indent="-342900">
              <a:buFont typeface="+mj-lt"/>
              <a:buAutoNum type="arabicPeriod"/>
            </a:pPr>
            <a:r>
              <a:rPr lang="en-US" b="1" dirty="0">
                <a:solidFill>
                  <a:schemeClr val="tx1"/>
                </a:solidFill>
                <a:latin typeface="Söhne"/>
              </a:rPr>
              <a:t>Large Packets problem: </a:t>
            </a:r>
            <a:r>
              <a:rPr lang="en-US" b="0" i="0" dirty="0">
                <a:solidFill>
                  <a:schemeClr val="tx1"/>
                </a:solidFill>
                <a:effectLst/>
                <a:latin typeface="Söhne"/>
              </a:rPr>
              <a:t>Handling a large number of packets per second could lead to performance issues.</a:t>
            </a:r>
            <a:endParaRPr lang="en-IN" dirty="0">
              <a:solidFill>
                <a:schemeClr val="tx1"/>
              </a:solidFill>
            </a:endParaRPr>
          </a:p>
        </p:txBody>
      </p:sp>
    </p:spTree>
    <p:extLst>
      <p:ext uri="{BB962C8B-B14F-4D97-AF65-F5344CB8AC3E}">
        <p14:creationId xmlns:p14="http://schemas.microsoft.com/office/powerpoint/2010/main" val="1637072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8" name="Google Shape;1368;p48"/>
          <p:cNvSpPr txBox="1">
            <a:spLocks noGrp="1"/>
          </p:cNvSpPr>
          <p:nvPr>
            <p:ph type="ctrTitle"/>
          </p:nvPr>
        </p:nvSpPr>
        <p:spPr>
          <a:xfrm>
            <a:off x="1833996" y="1573950"/>
            <a:ext cx="5476008" cy="9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extLst>
      <p:ext uri="{BB962C8B-B14F-4D97-AF65-F5344CB8AC3E}">
        <p14:creationId xmlns:p14="http://schemas.microsoft.com/office/powerpoint/2010/main" val="25242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tools and their limitations</a:t>
            </a:r>
          </a:p>
        </p:txBody>
      </p:sp>
      <p:sp>
        <p:nvSpPr>
          <p:cNvPr id="3" name="Text Placeholder 2">
            <a:extLst>
              <a:ext uri="{FF2B5EF4-FFF2-40B4-BE49-F238E27FC236}">
                <a16:creationId xmlns:a16="http://schemas.microsoft.com/office/drawing/2014/main" id="{B856FAF3-DE42-A794-4841-BFC3CF1DE828}"/>
              </a:ext>
            </a:extLst>
          </p:cNvPr>
          <p:cNvSpPr>
            <a:spLocks noGrp="1"/>
          </p:cNvSpPr>
          <p:nvPr>
            <p:ph type="subTitle" idx="4294967295"/>
          </p:nvPr>
        </p:nvSpPr>
        <p:spPr>
          <a:xfrm>
            <a:off x="2944813" y="1608138"/>
            <a:ext cx="6199187" cy="466725"/>
          </a:xfrm>
        </p:spPr>
        <p:txBody>
          <a:bodyPr/>
          <a:lstStyle/>
          <a:p>
            <a:pPr marL="139700" indent="0">
              <a:buNone/>
            </a:pPr>
            <a:endParaRPr lang="en-US" dirty="0"/>
          </a:p>
          <a:p>
            <a:endParaRPr lang="en-US" dirty="0"/>
          </a:p>
          <a:p>
            <a:endParaRPr lang="en-IN" dirty="0"/>
          </a:p>
        </p:txBody>
      </p:sp>
      <p:sp>
        <p:nvSpPr>
          <p:cNvPr id="12" name="TextBox 11">
            <a:extLst>
              <a:ext uri="{FF2B5EF4-FFF2-40B4-BE49-F238E27FC236}">
                <a16:creationId xmlns:a16="http://schemas.microsoft.com/office/drawing/2014/main" id="{2A689CE4-071C-5506-CF3C-71B1D693B521}"/>
              </a:ext>
            </a:extLst>
          </p:cNvPr>
          <p:cNvSpPr txBox="1"/>
          <p:nvPr/>
        </p:nvSpPr>
        <p:spPr>
          <a:xfrm>
            <a:off x="372795" y="1383054"/>
            <a:ext cx="8644597" cy="2954655"/>
          </a:xfrm>
          <a:prstGeom prst="rect">
            <a:avLst/>
          </a:prstGeom>
          <a:noFill/>
        </p:spPr>
        <p:txBody>
          <a:bodyPr wrap="square" rtlCol="0">
            <a:spAutoFit/>
          </a:bodyPr>
          <a:lstStyle/>
          <a:p>
            <a:pPr algn="l"/>
            <a:r>
              <a:rPr lang="en-US" b="1" i="0" u="sng" dirty="0">
                <a:solidFill>
                  <a:schemeClr val="tx1"/>
                </a:solidFill>
                <a:effectLst/>
                <a:latin typeface="PT Sans" panose="020B0503020203020204" pitchFamily="34" charset="0"/>
              </a:rPr>
              <a:t>Wireshark:</a:t>
            </a:r>
          </a:p>
          <a:p>
            <a:pPr algn="l"/>
            <a:endParaRPr lang="en-US" sz="1200" b="0" i="0" dirty="0">
              <a:solidFill>
                <a:schemeClr val="tx1"/>
              </a:solidFill>
              <a:effectLst/>
              <a:latin typeface="PT Sans" panose="020B0503020203020204" pitchFamily="34" charset="0"/>
            </a:endParaRPr>
          </a:p>
          <a:p>
            <a:pPr algn="l"/>
            <a:r>
              <a:rPr lang="en-US" sz="1200" b="1" i="0" dirty="0">
                <a:solidFill>
                  <a:schemeClr val="tx1"/>
                </a:solidFill>
                <a:effectLst/>
                <a:latin typeface="PT Sans" panose="020B0503020203020204" pitchFamily="34" charset="0"/>
              </a:rPr>
              <a:t>Limitations:</a:t>
            </a:r>
            <a:endParaRPr lang="en-US" sz="1200" b="0" i="0" dirty="0">
              <a:solidFill>
                <a:schemeClr val="tx1"/>
              </a:solidFill>
              <a:effectLst/>
              <a:latin typeface="PT Sans" panose="020B0503020203020204" pitchFamily="34" charset="0"/>
            </a:endParaRPr>
          </a:p>
          <a:p>
            <a:pPr marL="742950" lvl="2" indent="-285750">
              <a:buFont typeface="Arial" panose="020B0604020202020204" pitchFamily="34" charset="0"/>
              <a:buChar char="•"/>
            </a:pPr>
            <a:r>
              <a:rPr lang="en-US" sz="1200" b="0" i="0" dirty="0">
                <a:solidFill>
                  <a:schemeClr val="tx1"/>
                </a:solidFill>
                <a:effectLst/>
                <a:latin typeface="PT Sans" panose="020B0503020203020204" pitchFamily="34" charset="0"/>
              </a:rPr>
              <a:t>Wireshark can be resource-intensive, especially when capturing a large volume of packets, making it unsuitable for high-speed networks.</a:t>
            </a:r>
          </a:p>
          <a:p>
            <a:pPr marL="742950" lvl="1" indent="-285750" algn="l">
              <a:buFont typeface="Arial" panose="020B0604020202020204" pitchFamily="34" charset="0"/>
              <a:buChar char="•"/>
            </a:pPr>
            <a:r>
              <a:rPr lang="en-US" sz="1200" b="0" i="0" dirty="0">
                <a:solidFill>
                  <a:schemeClr val="tx1"/>
                </a:solidFill>
                <a:effectLst/>
                <a:latin typeface="PT Sans" panose="020B0503020203020204" pitchFamily="34" charset="0"/>
              </a:rPr>
              <a:t>The GUI may not be as user-friendly for beginners, and some features may require a learning curve.</a:t>
            </a:r>
          </a:p>
          <a:p>
            <a:pPr marL="742950" lvl="1" indent="-285750" algn="l">
              <a:buFont typeface="Arial" panose="020B0604020202020204" pitchFamily="34" charset="0"/>
              <a:buChar char="•"/>
            </a:pPr>
            <a:r>
              <a:rPr lang="en-US" sz="1200" b="0" i="0" dirty="0">
                <a:solidFill>
                  <a:schemeClr val="tx1"/>
                </a:solidFill>
                <a:effectLst/>
                <a:latin typeface="PT Sans" panose="020B0503020203020204" pitchFamily="34" charset="0"/>
              </a:rPr>
              <a:t>Limited support for real-time monitoring, as it is primarily designed for packet analysis after the capture</a:t>
            </a:r>
          </a:p>
          <a:p>
            <a:pPr marL="742950" lvl="1" indent="-285750" algn="l">
              <a:buFont typeface="Arial" panose="020B0604020202020204" pitchFamily="34" charset="0"/>
              <a:buChar char="•"/>
            </a:pPr>
            <a:endParaRPr lang="en-US" sz="1200" dirty="0">
              <a:solidFill>
                <a:schemeClr val="tx1"/>
              </a:solidFill>
              <a:latin typeface="PT Sans" panose="020B0503020203020204" pitchFamily="34" charset="0"/>
            </a:endParaRPr>
          </a:p>
          <a:p>
            <a:pPr algn="l"/>
            <a:r>
              <a:rPr lang="en-US" b="1" i="0" u="sng" dirty="0" err="1">
                <a:solidFill>
                  <a:schemeClr val="tx1"/>
                </a:solidFill>
                <a:effectLst/>
                <a:latin typeface="Söhne"/>
              </a:rPr>
              <a:t>tcpdump</a:t>
            </a:r>
            <a:r>
              <a:rPr lang="en-US" b="1" i="0" u="sng" dirty="0">
                <a:solidFill>
                  <a:schemeClr val="tx1"/>
                </a:solidFill>
                <a:effectLst/>
                <a:latin typeface="Söhne"/>
              </a:rPr>
              <a:t>:</a:t>
            </a:r>
          </a:p>
          <a:p>
            <a:pPr algn="l"/>
            <a:endParaRPr lang="en-US" sz="1200" b="0" i="0" dirty="0">
              <a:solidFill>
                <a:schemeClr val="tx1"/>
              </a:solidFill>
              <a:effectLst/>
              <a:latin typeface="Söhne"/>
            </a:endParaRPr>
          </a:p>
          <a:p>
            <a:pPr algn="l"/>
            <a:r>
              <a:rPr lang="en-US" sz="1200" b="1" i="0" dirty="0">
                <a:solidFill>
                  <a:schemeClr val="tx1"/>
                </a:solidFill>
                <a:effectLst/>
                <a:latin typeface="Söhne"/>
              </a:rPr>
              <a:t>Limitations:</a:t>
            </a:r>
            <a:endParaRPr lang="en-US" sz="1200" b="0" i="0" dirty="0">
              <a:solidFill>
                <a:schemeClr val="tx1"/>
              </a:solidFill>
              <a:effectLst/>
              <a:latin typeface="Söhne"/>
            </a:endParaRPr>
          </a:p>
          <a:p>
            <a:pPr marL="742950" lvl="1" indent="-285750" algn="l">
              <a:buFont typeface="Arial" panose="020B0604020202020204" pitchFamily="34" charset="0"/>
              <a:buChar char="•"/>
            </a:pPr>
            <a:r>
              <a:rPr lang="en-US" sz="1200" b="0" i="0" dirty="0">
                <a:solidFill>
                  <a:schemeClr val="tx1"/>
                </a:solidFill>
                <a:effectLst/>
                <a:latin typeface="Söhne"/>
              </a:rPr>
              <a:t>It lacks a graphical user interface, which can be challenging for non-technical users.</a:t>
            </a:r>
          </a:p>
          <a:p>
            <a:pPr marL="742950" lvl="1" indent="-285750" algn="l">
              <a:buFont typeface="Arial" panose="020B0604020202020204" pitchFamily="34" charset="0"/>
              <a:buChar char="•"/>
            </a:pPr>
            <a:r>
              <a:rPr lang="en-US" sz="1200" b="0" i="0" dirty="0" err="1">
                <a:solidFill>
                  <a:schemeClr val="tx1"/>
                </a:solidFill>
                <a:effectLst/>
                <a:latin typeface="Söhne"/>
              </a:rPr>
              <a:t>Tcpdump</a:t>
            </a:r>
            <a:r>
              <a:rPr lang="en-US" sz="1200" b="0" i="0" dirty="0">
                <a:solidFill>
                  <a:schemeClr val="tx1"/>
                </a:solidFill>
                <a:effectLst/>
                <a:latin typeface="Söhne"/>
              </a:rPr>
              <a:t> may not provide as extensive protocol analysis features as some GUI-based tools.</a:t>
            </a:r>
          </a:p>
          <a:p>
            <a:pPr marL="742950" lvl="1" indent="-285750" algn="l">
              <a:buFont typeface="Arial" panose="020B0604020202020204" pitchFamily="34" charset="0"/>
              <a:buChar char="•"/>
            </a:pPr>
            <a:r>
              <a:rPr lang="en-US" sz="1200" b="0" i="0" dirty="0">
                <a:solidFill>
                  <a:schemeClr val="tx1"/>
                </a:solidFill>
                <a:effectLst/>
                <a:latin typeface="Söhne"/>
              </a:rPr>
              <a:t>Understanding the command-line options and filters may require network expertise</a:t>
            </a:r>
          </a:p>
          <a:p>
            <a:pPr marL="457200" lvl="1" algn="l"/>
            <a:endParaRPr lang="en-US" b="0" i="0" dirty="0">
              <a:solidFill>
                <a:srgbClr val="D1D5DB"/>
              </a:solidFill>
              <a:effectLst/>
              <a:latin typeface="Söhne"/>
            </a:endParaRPr>
          </a:p>
        </p:txBody>
      </p:sp>
    </p:spTree>
    <p:extLst>
      <p:ext uri="{BB962C8B-B14F-4D97-AF65-F5344CB8AC3E}">
        <p14:creationId xmlns:p14="http://schemas.microsoft.com/office/powerpoint/2010/main" val="68572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40"/>
          <p:cNvSpPr txBox="1">
            <a:spLocks noGrp="1"/>
          </p:cNvSpPr>
          <p:nvPr>
            <p:ph type="title"/>
          </p:nvPr>
        </p:nvSpPr>
        <p:spPr>
          <a:xfrm>
            <a:off x="720000" y="0"/>
            <a:ext cx="7704000" cy="6741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Proposed Work</a:t>
            </a:r>
            <a:endParaRPr u="sng" dirty="0"/>
          </a:p>
        </p:txBody>
      </p:sp>
      <p:sp>
        <p:nvSpPr>
          <p:cNvPr id="1026" name="Google Shape;1026;p40"/>
          <p:cNvSpPr txBox="1"/>
          <p:nvPr/>
        </p:nvSpPr>
        <p:spPr>
          <a:xfrm>
            <a:off x="0" y="572700"/>
            <a:ext cx="9329980" cy="4488872"/>
          </a:xfrm>
          <a:prstGeom prst="rect">
            <a:avLst/>
          </a:prstGeom>
          <a:noFill/>
          <a:ln>
            <a:noFill/>
          </a:ln>
        </p:spPr>
        <p:txBody>
          <a:bodyPr spcFirstLastPara="1" wrap="square" lIns="91425" tIns="91425" rIns="91425" bIns="91425" anchor="t" anchorCtr="0">
            <a:noAutofit/>
          </a:bodyPr>
          <a:lstStyle/>
          <a:p>
            <a:pPr lvl="0">
              <a:spcBef>
                <a:spcPts val="300"/>
              </a:spcBef>
              <a:spcAft>
                <a:spcPts val="300"/>
              </a:spcAft>
            </a:pPr>
            <a:r>
              <a:rPr lang="en-US" dirty="0">
                <a:solidFill>
                  <a:schemeClr val="dk1"/>
                </a:solidFill>
                <a:latin typeface="PT Sans"/>
                <a:ea typeface="PT Sans"/>
                <a:cs typeface="PT Sans"/>
                <a:sym typeface="PT Sans"/>
              </a:rPr>
              <a:t>The proposed work is a code of packet capture and analysis with a graphical user interface (GUI) using PyShark and tkinter. It will be allowing users to capture and analyze network packets in real-time. It is different from tools like Wireshark and tcpdump in the following ways:</a:t>
            </a:r>
          </a:p>
          <a:p>
            <a:pPr lvl="0">
              <a:spcBef>
                <a:spcPts val="300"/>
              </a:spcBef>
              <a:spcAft>
                <a:spcPts val="300"/>
              </a:spcAft>
            </a:pPr>
            <a:r>
              <a:rPr lang="en-US" dirty="0">
                <a:solidFill>
                  <a:schemeClr val="dk1"/>
                </a:solidFill>
                <a:latin typeface="PT Sans"/>
                <a:ea typeface="PT Sans"/>
                <a:cs typeface="PT Sans"/>
                <a:sym typeface="PT Sans"/>
              </a:rPr>
              <a:t>1. </a:t>
            </a:r>
            <a:r>
              <a:rPr lang="en-US" b="1" u="sng" dirty="0">
                <a:solidFill>
                  <a:schemeClr val="dk1"/>
                </a:solidFill>
                <a:latin typeface="PT Sans"/>
                <a:ea typeface="PT Sans"/>
                <a:cs typeface="PT Sans"/>
                <a:sym typeface="PT Sans"/>
              </a:rPr>
              <a:t>User Interface </a:t>
            </a:r>
            <a:r>
              <a:rPr lang="en-US" dirty="0">
                <a:solidFill>
                  <a:schemeClr val="dk1"/>
                </a:solidFill>
                <a:latin typeface="PT Sans"/>
                <a:ea typeface="PT Sans"/>
                <a:cs typeface="PT Sans"/>
                <a:sym typeface="PT Sans"/>
              </a:rPr>
              <a:t>-</a:t>
            </a:r>
          </a:p>
          <a:p>
            <a:pPr lvl="0">
              <a:spcBef>
                <a:spcPts val="300"/>
              </a:spcBef>
              <a:spcAft>
                <a:spcPts val="300"/>
              </a:spcAft>
            </a:pPr>
            <a:r>
              <a:rPr lang="en-US" dirty="0">
                <a:solidFill>
                  <a:schemeClr val="dk1"/>
                </a:solidFill>
                <a:latin typeface="PT Sans"/>
                <a:ea typeface="PT Sans"/>
                <a:cs typeface="PT Sans"/>
                <a:sym typeface="PT Sans"/>
              </a:rPr>
              <a:t>   - The project will have a graphical user interface (GUI) created using Tkinter, which allows users to interact with the application using buttons, text fields, and a tree view. Wireshark and tcpdump, on the other hand, are command-line tools without a graphical interface.</a:t>
            </a:r>
          </a:p>
          <a:p>
            <a:pPr lvl="0">
              <a:spcBef>
                <a:spcPts val="300"/>
              </a:spcBef>
              <a:spcAft>
                <a:spcPts val="300"/>
              </a:spcAft>
            </a:pPr>
            <a:endParaRPr lang="en-US" dirty="0">
              <a:solidFill>
                <a:schemeClr val="dk1"/>
              </a:solidFill>
              <a:latin typeface="PT Sans"/>
              <a:ea typeface="PT Sans"/>
              <a:cs typeface="PT Sans"/>
              <a:sym typeface="PT Sans"/>
            </a:endParaRPr>
          </a:p>
          <a:p>
            <a:pPr lvl="0">
              <a:spcBef>
                <a:spcPts val="300"/>
              </a:spcBef>
              <a:spcAft>
                <a:spcPts val="300"/>
              </a:spcAft>
            </a:pPr>
            <a:r>
              <a:rPr lang="en-US" dirty="0">
                <a:solidFill>
                  <a:schemeClr val="dk1"/>
                </a:solidFill>
                <a:latin typeface="PT Sans"/>
                <a:ea typeface="PT Sans"/>
                <a:cs typeface="PT Sans"/>
                <a:sym typeface="PT Sans"/>
              </a:rPr>
              <a:t>2. </a:t>
            </a:r>
            <a:r>
              <a:rPr lang="en-US" b="1" u="sng" dirty="0">
                <a:solidFill>
                  <a:schemeClr val="dk1"/>
                </a:solidFill>
                <a:latin typeface="PT Sans"/>
                <a:ea typeface="PT Sans"/>
                <a:cs typeface="PT Sans"/>
                <a:sym typeface="PT Sans"/>
              </a:rPr>
              <a:t>Ease of Use </a:t>
            </a:r>
            <a:r>
              <a:rPr lang="en-US" dirty="0">
                <a:solidFill>
                  <a:schemeClr val="dk1"/>
                </a:solidFill>
                <a:latin typeface="PT Sans"/>
                <a:ea typeface="PT Sans"/>
                <a:cs typeface="PT Sans"/>
                <a:sym typeface="PT Sans"/>
              </a:rPr>
              <a:t>-</a:t>
            </a:r>
          </a:p>
          <a:p>
            <a:pPr lvl="0">
              <a:spcBef>
                <a:spcPts val="300"/>
              </a:spcBef>
              <a:spcAft>
                <a:spcPts val="300"/>
              </a:spcAft>
            </a:pPr>
            <a:r>
              <a:rPr lang="en-US" dirty="0">
                <a:solidFill>
                  <a:schemeClr val="dk1"/>
                </a:solidFill>
                <a:latin typeface="PT Sans"/>
                <a:ea typeface="PT Sans"/>
                <a:cs typeface="PT Sans"/>
                <a:sym typeface="PT Sans"/>
              </a:rPr>
              <a:t>   - The code will be user-friendly and suitable for individuals who may not be comfortable with command-line tools. In contrast, Wireshark and tcpdump require users to have a certain level of expertise in working with command-line parameters.</a:t>
            </a:r>
          </a:p>
          <a:p>
            <a:pPr lvl="0">
              <a:spcBef>
                <a:spcPts val="300"/>
              </a:spcBef>
              <a:spcAft>
                <a:spcPts val="300"/>
              </a:spcAft>
            </a:pPr>
            <a:endParaRPr lang="en-US" dirty="0">
              <a:solidFill>
                <a:schemeClr val="dk1"/>
              </a:solidFill>
              <a:latin typeface="PT Sans"/>
              <a:ea typeface="PT Sans"/>
              <a:cs typeface="PT Sans"/>
              <a:sym typeface="PT Sans"/>
            </a:endParaRPr>
          </a:p>
          <a:p>
            <a:pPr lvl="0">
              <a:spcBef>
                <a:spcPts val="300"/>
              </a:spcBef>
              <a:spcAft>
                <a:spcPts val="300"/>
              </a:spcAft>
            </a:pPr>
            <a:r>
              <a:rPr lang="en-US" dirty="0">
                <a:solidFill>
                  <a:schemeClr val="dk1"/>
                </a:solidFill>
                <a:latin typeface="PT Sans"/>
                <a:ea typeface="PT Sans"/>
                <a:cs typeface="PT Sans"/>
                <a:sym typeface="PT Sans"/>
              </a:rPr>
              <a:t>3. </a:t>
            </a:r>
            <a:r>
              <a:rPr lang="en-US" b="1" u="sng" dirty="0">
                <a:solidFill>
                  <a:schemeClr val="dk1"/>
                </a:solidFill>
                <a:latin typeface="PT Sans"/>
                <a:ea typeface="PT Sans"/>
                <a:cs typeface="PT Sans"/>
                <a:sym typeface="PT Sans"/>
              </a:rPr>
              <a:t>Real-Time Capture</a:t>
            </a:r>
            <a:r>
              <a:rPr lang="en-US" dirty="0">
                <a:solidFill>
                  <a:schemeClr val="dk1"/>
                </a:solidFill>
                <a:latin typeface="PT Sans"/>
                <a:ea typeface="PT Sans"/>
                <a:cs typeface="PT Sans"/>
                <a:sym typeface="PT Sans"/>
              </a:rPr>
              <a:t>:</a:t>
            </a:r>
          </a:p>
          <a:p>
            <a:pPr lvl="0">
              <a:spcBef>
                <a:spcPts val="300"/>
              </a:spcBef>
              <a:spcAft>
                <a:spcPts val="300"/>
              </a:spcAft>
            </a:pPr>
            <a:r>
              <a:rPr lang="en-US" dirty="0">
                <a:solidFill>
                  <a:schemeClr val="dk1"/>
                </a:solidFill>
                <a:latin typeface="PT Sans"/>
                <a:ea typeface="PT Sans"/>
                <a:cs typeface="PT Sans"/>
                <a:sym typeface="PT Sans"/>
              </a:rPr>
              <a:t>   - The code will be offering real-time packet capture and analysis. Users can start and stop packet capture at their convenience. Wireshark can also perform real-time capture, but tcpdump is primarily designed for static capture and post-capture analysis.</a:t>
            </a:r>
          </a:p>
          <a:p>
            <a:pPr lvl="0">
              <a:spcBef>
                <a:spcPts val="300"/>
              </a:spcBef>
              <a:spcAft>
                <a:spcPts val="300"/>
              </a:spcAft>
            </a:pPr>
            <a:endParaRPr lang="en-US" dirty="0">
              <a:solidFill>
                <a:schemeClr val="dk1"/>
              </a:solidFill>
              <a:latin typeface="PT Sans"/>
              <a:ea typeface="PT Sans"/>
              <a:cs typeface="PT Sans"/>
              <a:sym typeface="P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02" name="Google Shape;1202;p44"/>
          <p:cNvSpPr txBox="1"/>
          <p:nvPr/>
        </p:nvSpPr>
        <p:spPr>
          <a:xfrm>
            <a:off x="27122" y="54244"/>
            <a:ext cx="9116878" cy="5143500"/>
          </a:xfrm>
          <a:prstGeom prst="rect">
            <a:avLst/>
          </a:prstGeom>
          <a:noFill/>
          <a:ln>
            <a:noFill/>
          </a:ln>
        </p:spPr>
        <p:txBody>
          <a:bodyPr spcFirstLastPara="1" wrap="square" lIns="91425" tIns="91425" rIns="91425" bIns="91425" anchor="t" anchorCtr="0">
            <a:noAutofit/>
          </a:bodyPr>
          <a:lstStyle/>
          <a:p>
            <a:pPr lvl="0">
              <a:spcBef>
                <a:spcPts val="300"/>
              </a:spcBef>
              <a:spcAft>
                <a:spcPts val="300"/>
              </a:spcAft>
            </a:pPr>
            <a:r>
              <a:rPr lang="en-US" sz="1200" dirty="0">
                <a:solidFill>
                  <a:schemeClr val="dk1"/>
                </a:solidFill>
                <a:latin typeface="PT Sans"/>
                <a:ea typeface="PT Sans"/>
                <a:cs typeface="PT Sans"/>
                <a:sym typeface="PT Sans"/>
              </a:rPr>
              <a:t>4. </a:t>
            </a:r>
            <a:r>
              <a:rPr lang="en-US" sz="1200" b="1" u="sng" dirty="0">
                <a:solidFill>
                  <a:schemeClr val="dk1"/>
                </a:solidFill>
                <a:latin typeface="PT Sans"/>
                <a:ea typeface="PT Sans"/>
                <a:cs typeface="PT Sans"/>
                <a:sym typeface="PT Sans"/>
              </a:rPr>
              <a:t>Packet Analysis -</a:t>
            </a:r>
          </a:p>
          <a:p>
            <a:pPr lvl="0">
              <a:spcBef>
                <a:spcPts val="300"/>
              </a:spcBef>
              <a:spcAft>
                <a:spcPts val="300"/>
              </a:spcAft>
            </a:pPr>
            <a:r>
              <a:rPr lang="en-US" sz="1200" dirty="0">
                <a:solidFill>
                  <a:schemeClr val="dk1"/>
                </a:solidFill>
                <a:latin typeface="PT Sans"/>
                <a:ea typeface="PT Sans"/>
                <a:cs typeface="PT Sans"/>
                <a:sym typeface="PT Sans"/>
              </a:rPr>
              <a:t>   - The project will analyze network packets features that will allow users to view and inspect packet details in a structured format. Wireshark is a specialized packet analyzer that provides extensive capabilities for packet inspection and filtering.</a:t>
            </a:r>
          </a:p>
          <a:p>
            <a:pPr lvl="0">
              <a:spcBef>
                <a:spcPts val="300"/>
              </a:spcBef>
              <a:spcAft>
                <a:spcPts val="300"/>
              </a:spcAft>
            </a:pPr>
            <a:endParaRPr lang="en-US" sz="1200" dirty="0">
              <a:solidFill>
                <a:schemeClr val="dk1"/>
              </a:solidFill>
              <a:latin typeface="PT Sans"/>
              <a:ea typeface="PT Sans"/>
              <a:cs typeface="PT Sans"/>
              <a:sym typeface="PT Sans"/>
            </a:endParaRPr>
          </a:p>
          <a:p>
            <a:pPr lvl="0">
              <a:spcBef>
                <a:spcPts val="300"/>
              </a:spcBef>
              <a:spcAft>
                <a:spcPts val="300"/>
              </a:spcAft>
            </a:pPr>
            <a:r>
              <a:rPr lang="en-US" sz="1200" dirty="0">
                <a:solidFill>
                  <a:schemeClr val="dk1"/>
                </a:solidFill>
                <a:latin typeface="PT Sans"/>
                <a:ea typeface="PT Sans"/>
                <a:cs typeface="PT Sans"/>
                <a:sym typeface="PT Sans"/>
              </a:rPr>
              <a:t>5. </a:t>
            </a:r>
            <a:r>
              <a:rPr lang="en-US" sz="1200" b="1" u="sng" dirty="0" err="1">
                <a:solidFill>
                  <a:schemeClr val="dk1"/>
                </a:solidFill>
                <a:latin typeface="PT Sans"/>
                <a:ea typeface="PT Sans"/>
                <a:cs typeface="PT Sans"/>
                <a:sym typeface="PT Sans"/>
              </a:rPr>
              <a:t>Scriptability</a:t>
            </a:r>
            <a:r>
              <a:rPr lang="en-US" sz="1200" b="1" u="sng" dirty="0">
                <a:solidFill>
                  <a:schemeClr val="dk1"/>
                </a:solidFill>
                <a:latin typeface="PT Sans"/>
                <a:ea typeface="PT Sans"/>
                <a:cs typeface="PT Sans"/>
                <a:sym typeface="PT Sans"/>
              </a:rPr>
              <a:t> -</a:t>
            </a:r>
            <a:endParaRPr lang="en-US" sz="1200" dirty="0">
              <a:solidFill>
                <a:schemeClr val="dk1"/>
              </a:solidFill>
              <a:latin typeface="PT Sans"/>
              <a:ea typeface="PT Sans"/>
              <a:cs typeface="PT Sans"/>
              <a:sym typeface="PT Sans"/>
            </a:endParaRPr>
          </a:p>
          <a:p>
            <a:pPr lvl="0">
              <a:spcBef>
                <a:spcPts val="300"/>
              </a:spcBef>
              <a:spcAft>
                <a:spcPts val="300"/>
              </a:spcAft>
            </a:pPr>
            <a:r>
              <a:rPr lang="en-US" sz="1200" dirty="0">
                <a:solidFill>
                  <a:schemeClr val="dk1"/>
                </a:solidFill>
                <a:latin typeface="PT Sans"/>
                <a:ea typeface="PT Sans"/>
                <a:cs typeface="PT Sans"/>
                <a:sym typeface="PT Sans"/>
              </a:rPr>
              <a:t>   - The code will be written in Python, making it scriptable and customizable. Users can extend its functionality or integrate it with other Python applications. Wireshark and tcpdump are standalone tools with limited scripting capabilities.</a:t>
            </a:r>
          </a:p>
          <a:p>
            <a:pPr lvl="0">
              <a:spcBef>
                <a:spcPts val="300"/>
              </a:spcBef>
              <a:spcAft>
                <a:spcPts val="300"/>
              </a:spcAft>
            </a:pPr>
            <a:endParaRPr lang="en-US" sz="1200" dirty="0">
              <a:solidFill>
                <a:schemeClr val="dk1"/>
              </a:solidFill>
              <a:latin typeface="PT Sans"/>
              <a:ea typeface="PT Sans"/>
              <a:cs typeface="PT Sans"/>
              <a:sym typeface="PT Sans"/>
            </a:endParaRPr>
          </a:p>
          <a:p>
            <a:pPr lvl="0">
              <a:spcBef>
                <a:spcPts val="300"/>
              </a:spcBef>
              <a:spcAft>
                <a:spcPts val="300"/>
              </a:spcAft>
            </a:pPr>
            <a:r>
              <a:rPr lang="en-US" sz="1200" dirty="0">
                <a:solidFill>
                  <a:schemeClr val="dk1"/>
                </a:solidFill>
                <a:latin typeface="PT Sans"/>
                <a:ea typeface="PT Sans"/>
                <a:cs typeface="PT Sans"/>
                <a:sym typeface="PT Sans"/>
              </a:rPr>
              <a:t>6. </a:t>
            </a:r>
            <a:r>
              <a:rPr lang="en-US" sz="1200" b="1" u="sng" dirty="0">
                <a:solidFill>
                  <a:schemeClr val="dk1"/>
                </a:solidFill>
                <a:latin typeface="PT Sans"/>
                <a:ea typeface="PT Sans"/>
                <a:cs typeface="PT Sans"/>
                <a:sym typeface="PT Sans"/>
              </a:rPr>
              <a:t>Limited Features </a:t>
            </a:r>
            <a:r>
              <a:rPr lang="en-US" sz="1200" dirty="0">
                <a:solidFill>
                  <a:schemeClr val="dk1"/>
                </a:solidFill>
                <a:latin typeface="PT Sans"/>
                <a:ea typeface="PT Sans"/>
                <a:cs typeface="PT Sans"/>
                <a:sym typeface="PT Sans"/>
              </a:rPr>
              <a:t>-</a:t>
            </a:r>
          </a:p>
          <a:p>
            <a:pPr lvl="0">
              <a:spcBef>
                <a:spcPts val="300"/>
              </a:spcBef>
              <a:spcAft>
                <a:spcPts val="300"/>
              </a:spcAft>
            </a:pPr>
            <a:r>
              <a:rPr lang="en-US" sz="1200" dirty="0">
                <a:solidFill>
                  <a:schemeClr val="dk1"/>
                </a:solidFill>
                <a:latin typeface="PT Sans"/>
                <a:ea typeface="PT Sans"/>
                <a:cs typeface="PT Sans"/>
                <a:sym typeface="PT Sans"/>
              </a:rPr>
              <a:t>   - The code offers basic packet capture and display features. It lacks the advanced filtering, protocol decoding, and analysis capabilities provided by Wireshark. Wireshark, in particular, is a comprehensive packet analysis tool used for in-depth network troubleshooting and analysis.</a:t>
            </a:r>
          </a:p>
          <a:p>
            <a:pPr lvl="0">
              <a:spcBef>
                <a:spcPts val="300"/>
              </a:spcBef>
              <a:spcAft>
                <a:spcPts val="300"/>
              </a:spcAft>
            </a:pPr>
            <a:endParaRPr lang="en-US" sz="1200" dirty="0">
              <a:solidFill>
                <a:schemeClr val="dk1"/>
              </a:solidFill>
              <a:latin typeface="PT Sans"/>
              <a:ea typeface="PT Sans"/>
              <a:cs typeface="PT Sans"/>
              <a:sym typeface="PT Sans"/>
            </a:endParaRPr>
          </a:p>
          <a:p>
            <a:pPr lvl="0">
              <a:spcBef>
                <a:spcPts val="300"/>
              </a:spcBef>
              <a:spcAft>
                <a:spcPts val="300"/>
              </a:spcAft>
            </a:pPr>
            <a:r>
              <a:rPr lang="en-US" sz="1200" dirty="0">
                <a:solidFill>
                  <a:schemeClr val="dk1"/>
                </a:solidFill>
                <a:latin typeface="PT Sans"/>
                <a:ea typeface="PT Sans"/>
                <a:cs typeface="PT Sans"/>
                <a:sym typeface="PT Sans"/>
              </a:rPr>
              <a:t>7. </a:t>
            </a:r>
            <a:r>
              <a:rPr lang="en-US" sz="1200" b="1" u="sng" dirty="0">
                <a:solidFill>
                  <a:schemeClr val="dk1"/>
                </a:solidFill>
                <a:latin typeface="PT Sans"/>
                <a:ea typeface="PT Sans"/>
                <a:cs typeface="PT Sans"/>
                <a:sym typeface="PT Sans"/>
              </a:rPr>
              <a:t>Dependency</a:t>
            </a:r>
            <a:r>
              <a:rPr lang="en-US" sz="1200" dirty="0">
                <a:solidFill>
                  <a:schemeClr val="dk1"/>
                </a:solidFill>
                <a:latin typeface="PT Sans"/>
                <a:ea typeface="PT Sans"/>
                <a:cs typeface="PT Sans"/>
                <a:sym typeface="PT Sans"/>
              </a:rPr>
              <a:t> -</a:t>
            </a:r>
          </a:p>
          <a:p>
            <a:pPr lvl="0">
              <a:spcBef>
                <a:spcPts val="300"/>
              </a:spcBef>
              <a:spcAft>
                <a:spcPts val="300"/>
              </a:spcAft>
            </a:pPr>
            <a:r>
              <a:rPr lang="en-US" sz="1200" dirty="0">
                <a:solidFill>
                  <a:schemeClr val="dk1"/>
                </a:solidFill>
                <a:latin typeface="PT Sans"/>
                <a:ea typeface="PT Sans"/>
                <a:cs typeface="PT Sans"/>
                <a:sym typeface="PT Sans"/>
              </a:rPr>
              <a:t>   - The provided code depends on external Python libraries like PyShark, tkinter, and tabulate. In contrast, Wireshark and tcpdump are standalone applications that don't rely on additional Python libraries.</a:t>
            </a:r>
          </a:p>
          <a:p>
            <a:pPr lvl="0">
              <a:spcBef>
                <a:spcPts val="300"/>
              </a:spcBef>
              <a:spcAft>
                <a:spcPts val="300"/>
              </a:spcAft>
            </a:pPr>
            <a:endParaRPr lang="en-US" sz="1200" dirty="0">
              <a:solidFill>
                <a:schemeClr val="dk1"/>
              </a:solidFill>
              <a:latin typeface="PT Sans"/>
              <a:ea typeface="PT Sans"/>
              <a:cs typeface="PT Sans"/>
              <a:sym typeface="PT Sans"/>
            </a:endParaRPr>
          </a:p>
          <a:p>
            <a:pPr lvl="0">
              <a:spcBef>
                <a:spcPts val="300"/>
              </a:spcBef>
              <a:spcAft>
                <a:spcPts val="300"/>
              </a:spcAft>
            </a:pPr>
            <a:r>
              <a:rPr lang="en-US" sz="1200" dirty="0">
                <a:solidFill>
                  <a:schemeClr val="dk1"/>
                </a:solidFill>
                <a:latin typeface="PT Sans"/>
                <a:ea typeface="PT Sans"/>
                <a:cs typeface="PT Sans"/>
                <a:sym typeface="PT Sans"/>
              </a:rPr>
              <a:t>8. </a:t>
            </a:r>
            <a:r>
              <a:rPr lang="en-US" sz="1200" b="1" u="sng" dirty="0">
                <a:solidFill>
                  <a:schemeClr val="dk1"/>
                </a:solidFill>
                <a:latin typeface="PT Sans"/>
                <a:ea typeface="PT Sans"/>
                <a:cs typeface="PT Sans"/>
                <a:sym typeface="PT Sans"/>
              </a:rPr>
              <a:t>Cross Platform Compatibility  </a:t>
            </a:r>
            <a:r>
              <a:rPr lang="en-US" sz="1200" dirty="0">
                <a:solidFill>
                  <a:schemeClr val="dk1"/>
                </a:solidFill>
                <a:latin typeface="PT Sans"/>
                <a:ea typeface="PT Sans"/>
                <a:cs typeface="PT Sans"/>
                <a:sym typeface="PT Sans"/>
              </a:rPr>
              <a:t>-</a:t>
            </a:r>
          </a:p>
          <a:p>
            <a:pPr lvl="0">
              <a:spcBef>
                <a:spcPts val="300"/>
              </a:spcBef>
              <a:spcAft>
                <a:spcPts val="300"/>
              </a:spcAft>
            </a:pPr>
            <a:r>
              <a:rPr lang="en-US" sz="1200" dirty="0">
                <a:solidFill>
                  <a:schemeClr val="dk1"/>
                </a:solidFill>
                <a:latin typeface="PT Sans"/>
                <a:ea typeface="PT Sans"/>
                <a:cs typeface="PT Sans"/>
                <a:sym typeface="PT Sans"/>
              </a:rPr>
              <a:t>   - While Wireshark and tcpdump are available for various platforms, the code's cross-platform compatibility may depend on the availability of the required Python libraries and modules.</a:t>
            </a:r>
          </a:p>
          <a:p>
            <a:pPr lvl="0">
              <a:spcBef>
                <a:spcPts val="300"/>
              </a:spcBef>
              <a:spcAft>
                <a:spcPts val="300"/>
              </a:spcAft>
            </a:pPr>
            <a:endParaRPr lang="en-US" sz="1200" dirty="0">
              <a:solidFill>
                <a:schemeClr val="dk1"/>
              </a:solidFill>
              <a:latin typeface="PT Sans"/>
              <a:ea typeface="PT Sans"/>
              <a:cs typeface="PT Sans"/>
              <a:sym typeface="P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3"/>
          <p:cNvSpPr txBox="1">
            <a:spLocks noGrp="1"/>
          </p:cNvSpPr>
          <p:nvPr>
            <p:ph type="title"/>
          </p:nvPr>
        </p:nvSpPr>
        <p:spPr>
          <a:xfrm>
            <a:off x="3216504" y="269379"/>
            <a:ext cx="2710991" cy="6474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Methodology</a:t>
            </a:r>
            <a:endParaRPr u="sng" dirty="0"/>
          </a:p>
        </p:txBody>
      </p:sp>
      <p:sp>
        <p:nvSpPr>
          <p:cNvPr id="422" name="Google Shape;422;p33"/>
          <p:cNvSpPr txBox="1">
            <a:spLocks noGrp="1"/>
          </p:cNvSpPr>
          <p:nvPr>
            <p:ph type="body" idx="1"/>
          </p:nvPr>
        </p:nvSpPr>
        <p:spPr>
          <a:xfrm>
            <a:off x="1190631" y="1350817"/>
            <a:ext cx="7675855" cy="4172332"/>
          </a:xfrm>
          <a:prstGeom prst="rect">
            <a:avLst/>
          </a:prstGeom>
        </p:spPr>
        <p:txBody>
          <a:bodyPr spcFirstLastPara="1" wrap="square" lIns="91425" tIns="91425" rIns="91425" bIns="91425" anchor="t" anchorCtr="0">
            <a:noAutofit/>
          </a:bodyPr>
          <a:lstStyle/>
          <a:p>
            <a:pPr marL="482600" indent="-342900">
              <a:buAutoNum type="arabicPeriod"/>
            </a:pPr>
            <a:r>
              <a:rPr lang="en-US" sz="1800" b="1" dirty="0">
                <a:latin typeface="Bahnschrift Light" panose="020B0502040204020203" pitchFamily="34" charset="0"/>
              </a:rPr>
              <a:t>Import the Necessary Libraries</a:t>
            </a:r>
            <a:r>
              <a:rPr lang="en-US" sz="1800" dirty="0">
                <a:latin typeface="Bahnschrift Light" panose="020B0502040204020203" pitchFamily="34" charset="0"/>
              </a:rPr>
              <a:t>:</a:t>
            </a:r>
          </a:p>
          <a:p>
            <a:pPr>
              <a:spcBef>
                <a:spcPts val="300"/>
              </a:spcBef>
              <a:spcAft>
                <a:spcPts val="300"/>
              </a:spcAft>
              <a:buFontTx/>
              <a:buChar char="-"/>
            </a:pPr>
            <a:r>
              <a:rPr lang="en-US" b="1" dirty="0"/>
              <a:t>‘PyShark</a:t>
            </a:r>
            <a:r>
              <a:rPr lang="en-US" dirty="0"/>
              <a:t>’ for capturing and analyzing the network packets.</a:t>
            </a:r>
          </a:p>
          <a:p>
            <a:pPr>
              <a:spcBef>
                <a:spcPts val="300"/>
              </a:spcBef>
              <a:spcAft>
                <a:spcPts val="300"/>
              </a:spcAft>
              <a:buFontTx/>
              <a:buChar char="-"/>
            </a:pPr>
            <a:r>
              <a:rPr lang="en-US" b="1" dirty="0"/>
              <a:t>‘time’ </a:t>
            </a:r>
            <a:r>
              <a:rPr lang="en-US" dirty="0"/>
              <a:t>for timing purpose.</a:t>
            </a:r>
          </a:p>
          <a:p>
            <a:pPr>
              <a:spcBef>
                <a:spcPts val="300"/>
              </a:spcBef>
              <a:spcAft>
                <a:spcPts val="300"/>
              </a:spcAft>
              <a:buFontTx/>
              <a:buChar char="-"/>
            </a:pPr>
            <a:r>
              <a:rPr lang="en-US" b="1" dirty="0"/>
              <a:t>‘tkinter’ </a:t>
            </a:r>
            <a:r>
              <a:rPr lang="en-US" dirty="0"/>
              <a:t>for creating a GUI.</a:t>
            </a:r>
          </a:p>
          <a:p>
            <a:pPr>
              <a:spcBef>
                <a:spcPts val="300"/>
              </a:spcBef>
              <a:spcAft>
                <a:spcPts val="300"/>
              </a:spcAft>
              <a:buFontTx/>
              <a:buChar char="-"/>
            </a:pPr>
            <a:r>
              <a:rPr lang="en-US" b="1" dirty="0"/>
              <a:t>‘message box</a:t>
            </a:r>
            <a:r>
              <a:rPr lang="en-US" dirty="0"/>
              <a:t>’ from </a:t>
            </a:r>
            <a:r>
              <a:rPr lang="en-US" b="1" dirty="0"/>
              <a:t>‘tkinter</a:t>
            </a:r>
            <a:r>
              <a:rPr lang="en-US" dirty="0"/>
              <a:t>’ for displaying error or information messages.</a:t>
            </a:r>
          </a:p>
          <a:p>
            <a:pPr>
              <a:spcBef>
                <a:spcPts val="300"/>
              </a:spcBef>
              <a:spcAft>
                <a:spcPts val="300"/>
              </a:spcAft>
              <a:buFontTx/>
              <a:buChar char="-"/>
            </a:pPr>
            <a:r>
              <a:rPr lang="en-US" b="1" dirty="0"/>
              <a:t>‘ScrolledText’ </a:t>
            </a:r>
            <a:r>
              <a:rPr lang="en-US" dirty="0"/>
              <a:t>from ‘</a:t>
            </a:r>
            <a:r>
              <a:rPr lang="en-US" b="1" dirty="0"/>
              <a:t>tkinter’ </a:t>
            </a:r>
            <a:r>
              <a:rPr lang="en-US" dirty="0"/>
              <a:t>for creating a scrollable text box.</a:t>
            </a:r>
          </a:p>
          <a:p>
            <a:pPr>
              <a:spcBef>
                <a:spcPts val="300"/>
              </a:spcBef>
              <a:spcAft>
                <a:spcPts val="300"/>
              </a:spcAft>
              <a:buFontTx/>
              <a:buChar char="-"/>
            </a:pPr>
            <a:r>
              <a:rPr lang="en-US" b="1" dirty="0"/>
              <a:t>‘ttk’ </a:t>
            </a:r>
            <a:r>
              <a:rPr lang="en-US" dirty="0"/>
              <a:t>from ‘</a:t>
            </a:r>
            <a:r>
              <a:rPr lang="en-US" b="1" dirty="0"/>
              <a:t>tkinter</a:t>
            </a:r>
            <a:r>
              <a:rPr lang="en-US" dirty="0"/>
              <a:t>’ for creating a </a:t>
            </a:r>
            <a:r>
              <a:rPr lang="en-US" b="1" dirty="0"/>
              <a:t>treeview </a:t>
            </a:r>
            <a:r>
              <a:rPr lang="en-US" dirty="0"/>
              <a:t>widget.</a:t>
            </a:r>
          </a:p>
          <a:p>
            <a:pPr>
              <a:spcBef>
                <a:spcPts val="300"/>
              </a:spcBef>
              <a:spcAft>
                <a:spcPts val="300"/>
              </a:spcAft>
              <a:buFontTx/>
              <a:buChar char="-"/>
            </a:pPr>
            <a:r>
              <a:rPr lang="en-US" b="1" dirty="0"/>
              <a:t>‘tabulate’ </a:t>
            </a:r>
            <a:r>
              <a:rPr lang="en-US" dirty="0"/>
              <a:t>for formatting captured packet data in a tabular format.</a:t>
            </a:r>
          </a:p>
          <a:p>
            <a:pPr>
              <a:spcBef>
                <a:spcPts val="300"/>
              </a:spcBef>
              <a:spcAft>
                <a:spcPts val="300"/>
              </a:spcAft>
              <a:buFontTx/>
              <a:buChar char="-"/>
            </a:pPr>
            <a:r>
              <a:rPr lang="en-US" b="1" dirty="0"/>
              <a:t>‘socket’ </a:t>
            </a:r>
            <a:r>
              <a:rPr lang="en-US" dirty="0"/>
              <a:t>for getting the host’s IP Address.</a:t>
            </a:r>
          </a:p>
          <a:p>
            <a:pPr>
              <a:spcBef>
                <a:spcPts val="300"/>
              </a:spcBef>
              <a:spcAft>
                <a:spcPts val="300"/>
              </a:spcAft>
              <a:buFontTx/>
              <a:buChar char="-"/>
            </a:pPr>
            <a:r>
              <a:rPr lang="en-US" b="1" dirty="0"/>
              <a:t>‘Psutil’ </a:t>
            </a:r>
            <a:r>
              <a:rPr lang="en-US" dirty="0"/>
              <a:t>provides system-related information, such as network interfaces.</a:t>
            </a:r>
          </a:p>
          <a:p>
            <a:pPr>
              <a:spcBef>
                <a:spcPts val="300"/>
              </a:spcBef>
              <a:spcAft>
                <a:spcPts val="300"/>
              </a:spcAft>
              <a:buFontTx/>
              <a:buChar char="-"/>
            </a:pPr>
            <a:r>
              <a:rPr lang="en-US" b="1" dirty="0"/>
              <a:t>‘logging’</a:t>
            </a:r>
            <a:r>
              <a:rPr lang="en-US" dirty="0"/>
              <a:t> to log packet details to a file.</a:t>
            </a:r>
          </a:p>
          <a:p>
            <a:pPr>
              <a:spcBef>
                <a:spcPts val="300"/>
              </a:spcBef>
              <a:spcAft>
                <a:spcPts val="300"/>
              </a:spcAft>
              <a:buFontTx/>
              <a:buChar char="-"/>
            </a:pPr>
            <a:r>
              <a:rPr lang="en-US" b="1" dirty="0"/>
              <a:t>‘Geoip2. database’ </a:t>
            </a:r>
            <a:r>
              <a:rPr lang="en-US" dirty="0"/>
              <a:t>for IP address geolocation with GeoLite2City database.</a:t>
            </a:r>
            <a:endParaRPr lang="en-US" b="1" dirty="0"/>
          </a:p>
          <a:p>
            <a:pPr>
              <a:spcBef>
                <a:spcPts val="300"/>
              </a:spcBef>
              <a:spcAft>
                <a:spcPts val="300"/>
              </a:spcAft>
              <a:buFontTx/>
              <a:buChar char="-"/>
            </a:pPr>
            <a:endParaRPr lang="en-US" dirty="0"/>
          </a:p>
          <a:p>
            <a:pPr marL="139700" indent="0">
              <a:spcBef>
                <a:spcPts val="300"/>
              </a:spcBef>
              <a:spcAft>
                <a:spcPts val="300"/>
              </a:spcAft>
              <a:buNone/>
            </a:pPr>
            <a:endParaRPr lang="en-US" dirty="0"/>
          </a:p>
          <a:p>
            <a:pPr>
              <a:spcBef>
                <a:spcPts val="300"/>
              </a:spcBef>
              <a:spcAft>
                <a:spcPts val="300"/>
              </a:spcAft>
              <a:buFontTx/>
              <a:buChar cha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4" name="Rectangle 3"/>
          <p:cNvSpPr/>
          <p:nvPr/>
        </p:nvSpPr>
        <p:spPr>
          <a:xfrm>
            <a:off x="405246" y="488125"/>
            <a:ext cx="8530936" cy="4785926"/>
          </a:xfrm>
          <a:prstGeom prst="rect">
            <a:avLst/>
          </a:prstGeom>
        </p:spPr>
        <p:txBody>
          <a:bodyPr wrap="square">
            <a:spAutoFit/>
          </a:bodyPr>
          <a:lstStyle/>
          <a:p>
            <a:pPr marL="139700" lvl="0">
              <a:spcBef>
                <a:spcPts val="300"/>
              </a:spcBef>
              <a:spcAft>
                <a:spcPts val="300"/>
              </a:spcAft>
              <a:buClr>
                <a:srgbClr val="242A53"/>
              </a:buClr>
              <a:buSzPts val="1400"/>
            </a:pPr>
            <a:r>
              <a:rPr lang="en-US" sz="1600" b="1" dirty="0">
                <a:solidFill>
                  <a:srgbClr val="434343"/>
                </a:solidFill>
                <a:latin typeface="Bahnschrift Light" panose="020B0502040204020203" pitchFamily="34" charset="0"/>
                <a:sym typeface="PT Sans"/>
              </a:rPr>
              <a:t>2. Configure the logger:</a:t>
            </a:r>
          </a:p>
          <a:p>
            <a:pPr marL="311150" lvl="0" indent="-171450">
              <a:spcBef>
                <a:spcPts val="300"/>
              </a:spcBef>
              <a:spcAft>
                <a:spcPts val="300"/>
              </a:spcAft>
              <a:buClr>
                <a:srgbClr val="242A53"/>
              </a:buClr>
              <a:buSzPts val="1400"/>
              <a:buFontTx/>
              <a:buChar char="-"/>
            </a:pPr>
            <a:r>
              <a:rPr lang="en-US" sz="1200" dirty="0">
                <a:solidFill>
                  <a:srgbClr val="434343"/>
                </a:solidFill>
                <a:latin typeface="PT Sans" panose="020B0604020202020204" charset="0"/>
                <a:sym typeface="PT Sans"/>
              </a:rPr>
              <a:t>Set up logging to log packet details to a file named </a:t>
            </a:r>
            <a:r>
              <a:rPr lang="en-US" sz="1200" b="1" dirty="0">
                <a:solidFill>
                  <a:srgbClr val="434343"/>
                </a:solidFill>
                <a:latin typeface="PT Sans" panose="020B0604020202020204" charset="0"/>
                <a:sym typeface="PT Sans"/>
              </a:rPr>
              <a:t>"packet_capture.log.“</a:t>
            </a:r>
          </a:p>
          <a:p>
            <a:pPr marL="139700" lvl="0">
              <a:spcBef>
                <a:spcPts val="300"/>
              </a:spcBef>
              <a:spcAft>
                <a:spcPts val="300"/>
              </a:spcAft>
              <a:buClr>
                <a:srgbClr val="242A53"/>
              </a:buClr>
              <a:buSzPts val="1400"/>
            </a:pPr>
            <a:r>
              <a:rPr lang="en-US" sz="1600" b="1" dirty="0">
                <a:solidFill>
                  <a:srgbClr val="434343"/>
                </a:solidFill>
                <a:latin typeface="Bahnschrift Light" panose="020B0502040204020203" pitchFamily="34" charset="0"/>
                <a:sym typeface="PT Sans"/>
              </a:rPr>
              <a:t>3. Create a GeoIP reader:</a:t>
            </a:r>
          </a:p>
          <a:p>
            <a:pPr marL="311150" lvl="0" indent="-171450">
              <a:spcBef>
                <a:spcPts val="300"/>
              </a:spcBef>
              <a:spcAft>
                <a:spcPts val="300"/>
              </a:spcAft>
              <a:buClr>
                <a:srgbClr val="242A53"/>
              </a:buClr>
              <a:buSzPts val="1400"/>
              <a:buFontTx/>
              <a:buChar char="-"/>
            </a:pPr>
            <a:r>
              <a:rPr lang="en-US" sz="1200" dirty="0">
                <a:solidFill>
                  <a:srgbClr val="434343"/>
                </a:solidFill>
                <a:latin typeface="PT Sans" panose="020B0604020202020204" charset="0"/>
                <a:sym typeface="PT Sans"/>
              </a:rPr>
              <a:t>Initialize </a:t>
            </a:r>
            <a:r>
              <a:rPr lang="en-US" sz="1200" b="1" dirty="0">
                <a:solidFill>
                  <a:srgbClr val="434343"/>
                </a:solidFill>
                <a:latin typeface="PT Sans" panose="020B0604020202020204" charset="0"/>
                <a:sym typeface="PT Sans"/>
              </a:rPr>
              <a:t>a GeoIP reader </a:t>
            </a:r>
            <a:r>
              <a:rPr lang="en-US" sz="1200" dirty="0">
                <a:solidFill>
                  <a:srgbClr val="434343"/>
                </a:solidFill>
                <a:latin typeface="PT Sans" panose="020B0604020202020204" charset="0"/>
                <a:sym typeface="PT Sans"/>
              </a:rPr>
              <a:t>to look up geographic information for IP addresses using </a:t>
            </a:r>
            <a:r>
              <a:rPr lang="en-US" sz="1200" b="1" dirty="0">
                <a:solidFill>
                  <a:srgbClr val="434343"/>
                </a:solidFill>
                <a:latin typeface="PT Sans" panose="020B0604020202020204" charset="0"/>
                <a:sym typeface="PT Sans"/>
              </a:rPr>
              <a:t>the GeoLite2 City database.</a:t>
            </a:r>
          </a:p>
          <a:p>
            <a:pPr marL="139700" lvl="0">
              <a:spcBef>
                <a:spcPts val="300"/>
              </a:spcBef>
              <a:spcAft>
                <a:spcPts val="300"/>
              </a:spcAft>
              <a:buClr>
                <a:srgbClr val="242A53"/>
              </a:buClr>
              <a:buSzPts val="1400"/>
            </a:pPr>
            <a:r>
              <a:rPr lang="en-US" sz="1800" b="1" dirty="0">
                <a:solidFill>
                  <a:srgbClr val="434343"/>
                </a:solidFill>
                <a:latin typeface="Bahnschrift Light" panose="020B0502040204020203" pitchFamily="34" charset="0"/>
                <a:sym typeface="PT Sans"/>
              </a:rPr>
              <a:t>4</a:t>
            </a:r>
            <a:r>
              <a:rPr lang="en-US" sz="1600" b="1" dirty="0">
                <a:solidFill>
                  <a:srgbClr val="434343"/>
                </a:solidFill>
                <a:latin typeface="Bahnschrift Light" panose="020B0502040204020203" pitchFamily="34" charset="0"/>
                <a:sym typeface="PT Sans"/>
              </a:rPr>
              <a:t>. Define a global variable for dark mode.</a:t>
            </a:r>
          </a:p>
          <a:p>
            <a:pPr marL="139700" lvl="0">
              <a:spcBef>
                <a:spcPts val="300"/>
              </a:spcBef>
              <a:spcAft>
                <a:spcPts val="300"/>
              </a:spcAft>
              <a:buClr>
                <a:srgbClr val="242A53"/>
              </a:buClr>
              <a:buSzPts val="1400"/>
            </a:pPr>
            <a:r>
              <a:rPr lang="en-US" sz="1600" b="1" dirty="0">
                <a:solidFill>
                  <a:srgbClr val="434343"/>
                </a:solidFill>
                <a:latin typeface="Bahnschrift Light" panose="020B0502040204020203" pitchFamily="34" charset="0"/>
                <a:sym typeface="PT Sans"/>
              </a:rPr>
              <a:t>5. Define the `analyze_packet` Function to analyze a captured packet</a:t>
            </a:r>
            <a:r>
              <a:rPr lang="en-US" sz="1600" dirty="0">
                <a:solidFill>
                  <a:srgbClr val="434343"/>
                </a:solidFill>
                <a:latin typeface="Bahnschrift Light" panose="020B0502040204020203" pitchFamily="34" charset="0"/>
                <a:sym typeface="PT Sans"/>
              </a:rPr>
              <a:t>:</a:t>
            </a:r>
          </a:p>
          <a:p>
            <a:pPr marL="139700" lvl="0">
              <a:spcBef>
                <a:spcPts val="300"/>
              </a:spcBef>
              <a:spcAft>
                <a:spcPts val="300"/>
              </a:spcAft>
              <a:buClr>
                <a:srgbClr val="242A53"/>
              </a:buClr>
              <a:buSzPts val="1400"/>
            </a:pPr>
            <a:r>
              <a:rPr lang="en-US" sz="1200" dirty="0">
                <a:solidFill>
                  <a:srgbClr val="434343"/>
                </a:solidFill>
                <a:latin typeface="PT Sans"/>
                <a:sym typeface="PT Sans"/>
              </a:rPr>
              <a:t>-      The </a:t>
            </a:r>
            <a:r>
              <a:rPr lang="en-US" sz="1200" b="1" dirty="0">
                <a:solidFill>
                  <a:srgbClr val="434343"/>
                </a:solidFill>
                <a:latin typeface="PT Sans"/>
                <a:sym typeface="PT Sans"/>
              </a:rPr>
              <a:t>`analyze_packet`</a:t>
            </a:r>
            <a:r>
              <a:rPr lang="en-US" sz="1200" dirty="0">
                <a:solidFill>
                  <a:srgbClr val="434343"/>
                </a:solidFill>
                <a:latin typeface="PT Sans"/>
                <a:sym typeface="PT Sans"/>
              </a:rPr>
              <a:t> function is defined to process and analyze each captured packet.</a:t>
            </a:r>
          </a:p>
          <a:p>
            <a:pPr marL="457200" lvl="0" indent="-317500">
              <a:spcBef>
                <a:spcPts val="300"/>
              </a:spcBef>
              <a:spcAft>
                <a:spcPts val="300"/>
              </a:spcAft>
              <a:buClr>
                <a:srgbClr val="242A53"/>
              </a:buClr>
              <a:buSzPts val="1400"/>
              <a:buFontTx/>
              <a:buChar char="-"/>
            </a:pPr>
            <a:r>
              <a:rPr lang="en-US" sz="1200" dirty="0">
                <a:solidFill>
                  <a:srgbClr val="434343"/>
                </a:solidFill>
                <a:latin typeface="PT Sans"/>
                <a:sym typeface="PT Sans"/>
              </a:rPr>
              <a:t>Extract relevant information from the packet, such as </a:t>
            </a:r>
            <a:r>
              <a:rPr lang="en-US" sz="1200" b="1" dirty="0">
                <a:solidFill>
                  <a:srgbClr val="434343"/>
                </a:solidFill>
                <a:latin typeface="PT Sans"/>
                <a:sym typeface="PT Sans"/>
              </a:rPr>
              <a:t>timestamp, protocol, packet length source and destination IP addresses of each packet.</a:t>
            </a:r>
          </a:p>
          <a:p>
            <a:pPr marL="457200" lvl="0" indent="-317500">
              <a:spcBef>
                <a:spcPts val="300"/>
              </a:spcBef>
              <a:spcAft>
                <a:spcPts val="300"/>
              </a:spcAft>
              <a:buClr>
                <a:srgbClr val="242A53"/>
              </a:buClr>
              <a:buSzPts val="1400"/>
              <a:buFontTx/>
              <a:buChar char="-"/>
            </a:pPr>
            <a:r>
              <a:rPr lang="en-US" sz="1200" dirty="0">
                <a:solidFill>
                  <a:srgbClr val="434343"/>
                </a:solidFill>
                <a:latin typeface="PT Sans"/>
                <a:sym typeface="PT Sans"/>
              </a:rPr>
              <a:t>Return the extracted information in the list.</a:t>
            </a:r>
          </a:p>
          <a:p>
            <a:pPr marL="139700" lvl="0">
              <a:spcBef>
                <a:spcPts val="300"/>
              </a:spcBef>
              <a:spcAft>
                <a:spcPts val="300"/>
              </a:spcAft>
              <a:buClr>
                <a:srgbClr val="242A53"/>
              </a:buClr>
              <a:buSzPts val="1400"/>
            </a:pPr>
            <a:r>
              <a:rPr lang="en-US" sz="1600" b="1" dirty="0">
                <a:solidFill>
                  <a:srgbClr val="434343"/>
                </a:solidFill>
                <a:latin typeface="Bahnschrift Light" panose="020B0502040204020203" pitchFamily="34" charset="0"/>
                <a:sym typeface="PT Sans"/>
              </a:rPr>
              <a:t>6. Implement the ‘get_geo_location’ function:</a:t>
            </a:r>
            <a:endParaRPr lang="en-US" sz="1200" dirty="0">
              <a:solidFill>
                <a:srgbClr val="434343"/>
              </a:solidFill>
              <a:latin typeface="PT Sans"/>
              <a:sym typeface="PT Sans"/>
            </a:endParaRPr>
          </a:p>
          <a:p>
            <a:pPr marL="311150" lvl="0" indent="-171450">
              <a:spcBef>
                <a:spcPts val="300"/>
              </a:spcBef>
              <a:spcAft>
                <a:spcPts val="300"/>
              </a:spcAft>
              <a:buClr>
                <a:srgbClr val="242A53"/>
              </a:buClr>
              <a:buSzPts val="1400"/>
              <a:buFontTx/>
              <a:buChar char="-"/>
            </a:pPr>
            <a:r>
              <a:rPr lang="en-US" sz="1200" dirty="0">
                <a:solidFill>
                  <a:srgbClr val="434343"/>
                </a:solidFill>
                <a:latin typeface="PT Sans"/>
                <a:sym typeface="PT Sans"/>
              </a:rPr>
              <a:t>This function uses the GeoIP reader to retrieve geographic information for an IP address.</a:t>
            </a:r>
          </a:p>
          <a:p>
            <a:pPr marL="139700" lvl="0">
              <a:spcBef>
                <a:spcPts val="300"/>
              </a:spcBef>
              <a:spcAft>
                <a:spcPts val="300"/>
              </a:spcAft>
              <a:buClr>
                <a:srgbClr val="242A53"/>
              </a:buClr>
              <a:buSzPts val="1400"/>
            </a:pPr>
            <a:r>
              <a:rPr lang="en-US" sz="1600" b="1" dirty="0">
                <a:solidFill>
                  <a:srgbClr val="434343"/>
                </a:solidFill>
                <a:latin typeface="Bahnschrift Light" panose="020B0502040204020203" pitchFamily="34" charset="0"/>
                <a:sym typeface="PT Sans"/>
              </a:rPr>
              <a:t>7. Implement functions to retrieve network interface and IP addresses:</a:t>
            </a:r>
          </a:p>
          <a:p>
            <a:pPr marL="311150" lvl="0" indent="-171450">
              <a:spcBef>
                <a:spcPts val="300"/>
              </a:spcBef>
              <a:spcAft>
                <a:spcPts val="300"/>
              </a:spcAft>
              <a:buClr>
                <a:srgbClr val="242A53"/>
              </a:buClr>
              <a:buSzPts val="1400"/>
              <a:buFontTx/>
              <a:buChar char="-"/>
            </a:pPr>
            <a:r>
              <a:rPr lang="en-US" sz="1200" b="1" dirty="0">
                <a:solidFill>
                  <a:srgbClr val="434343"/>
                </a:solidFill>
                <a:latin typeface="PT Sans"/>
                <a:sym typeface="PT Sans"/>
              </a:rPr>
              <a:t>get_wifi_ip_address </a:t>
            </a:r>
            <a:r>
              <a:rPr lang="en-US" sz="1200" dirty="0">
                <a:solidFill>
                  <a:srgbClr val="434343"/>
                </a:solidFill>
                <a:latin typeface="PT Sans"/>
                <a:sym typeface="PT Sans"/>
              </a:rPr>
              <a:t>and </a:t>
            </a:r>
            <a:r>
              <a:rPr lang="en-US" sz="1200" b="1" dirty="0">
                <a:solidFill>
                  <a:srgbClr val="434343"/>
                </a:solidFill>
                <a:latin typeface="PT Sans"/>
                <a:sym typeface="PT Sans"/>
              </a:rPr>
              <a:t>get_eth_ip_address </a:t>
            </a:r>
            <a:r>
              <a:rPr lang="en-US" sz="1200" dirty="0">
                <a:solidFill>
                  <a:srgbClr val="434343"/>
                </a:solidFill>
                <a:latin typeface="PT Sans"/>
                <a:sym typeface="PT Sans"/>
              </a:rPr>
              <a:t>functions retrieve the IP addresses for Wi-Fi and Ethernet connections.</a:t>
            </a:r>
          </a:p>
          <a:p>
            <a:pPr marL="311150" lvl="0" indent="-171450">
              <a:spcBef>
                <a:spcPts val="300"/>
              </a:spcBef>
              <a:spcAft>
                <a:spcPts val="300"/>
              </a:spcAft>
              <a:buClr>
                <a:srgbClr val="242A53"/>
              </a:buClr>
              <a:buSzPts val="1400"/>
              <a:buFontTx/>
              <a:buChar char="-"/>
            </a:pPr>
            <a:r>
              <a:rPr lang="en-US" sz="1200" b="1" dirty="0">
                <a:solidFill>
                  <a:srgbClr val="434343"/>
                </a:solidFill>
                <a:latin typeface="PT Sans"/>
                <a:sym typeface="PT Sans"/>
              </a:rPr>
              <a:t>get_network_interfaces </a:t>
            </a:r>
            <a:r>
              <a:rPr lang="en-US" sz="1200" dirty="0">
                <a:solidFill>
                  <a:srgbClr val="434343"/>
                </a:solidFill>
                <a:latin typeface="PT Sans"/>
                <a:sym typeface="PT Sans"/>
              </a:rPr>
              <a:t>function returns a list of available network interfaces.</a:t>
            </a:r>
          </a:p>
          <a:p>
            <a:pPr marL="139700" lvl="0">
              <a:spcBef>
                <a:spcPts val="300"/>
              </a:spcBef>
              <a:spcAft>
                <a:spcPts val="300"/>
              </a:spcAft>
              <a:buClr>
                <a:srgbClr val="242A53"/>
              </a:buClr>
              <a:buSzPts val="1400"/>
            </a:pPr>
            <a:endParaRPr lang="en-US" sz="1200" dirty="0">
              <a:solidFill>
                <a:srgbClr val="434343"/>
              </a:solidFill>
              <a:latin typeface="PT Sans"/>
              <a:sym typeface="PT Sans"/>
            </a:endParaRPr>
          </a:p>
          <a:p>
            <a:pPr marL="139700" lvl="0">
              <a:spcBef>
                <a:spcPts val="300"/>
              </a:spcBef>
              <a:spcAft>
                <a:spcPts val="300"/>
              </a:spcAft>
              <a:buClr>
                <a:srgbClr val="242A53"/>
              </a:buClr>
              <a:buSzPts val="1400"/>
            </a:pPr>
            <a:endParaRPr lang="en-US" sz="1200" dirty="0">
              <a:solidFill>
                <a:srgbClr val="434343"/>
              </a:solidFill>
              <a:latin typeface="PT Sans"/>
              <a:sym typeface="PT Sans"/>
            </a:endParaRPr>
          </a:p>
        </p:txBody>
      </p:sp>
    </p:spTree>
    <p:extLst>
      <p:ext uri="{BB962C8B-B14F-4D97-AF65-F5344CB8AC3E}">
        <p14:creationId xmlns:p14="http://schemas.microsoft.com/office/powerpoint/2010/main" val="3608312116"/>
      </p:ext>
    </p:extLst>
  </p:cSld>
  <p:clrMapOvr>
    <a:masterClrMapping/>
  </p:clrMapOvr>
</p:sld>
</file>

<file path=ppt/theme/theme1.xml><?xml version="1.0" encoding="utf-8"?>
<a:theme xmlns:a="http://schemas.openxmlformats.org/drawingml/2006/main" name="Computed Tomography Breakthrough by Slidesgo">
  <a:themeElements>
    <a:clrScheme name="Simple Light">
      <a:dk1>
        <a:srgbClr val="242A53"/>
      </a:dk1>
      <a:lt1>
        <a:srgbClr val="F8F8F8"/>
      </a:lt1>
      <a:dk2>
        <a:srgbClr val="D2EBFA"/>
      </a:dk2>
      <a:lt2>
        <a:srgbClr val="AACDE2"/>
      </a:lt2>
      <a:accent1>
        <a:srgbClr val="62A4C9"/>
      </a:accent1>
      <a:accent2>
        <a:srgbClr val="358AB9"/>
      </a:accent2>
      <a:accent3>
        <a:srgbClr val="195677"/>
      </a:accent3>
      <a:accent4>
        <a:srgbClr val="FFFFFF"/>
      </a:accent4>
      <a:accent5>
        <a:srgbClr val="FFFFFF"/>
      </a:accent5>
      <a:accent6>
        <a:srgbClr val="FFFFFF"/>
      </a:accent6>
      <a:hlink>
        <a:srgbClr val="242A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5624</Words>
  <Application>Microsoft Office PowerPoint</Application>
  <PresentationFormat>On-screen Show (16:9)</PresentationFormat>
  <Paragraphs>474</Paragraphs>
  <Slides>43</Slides>
  <Notes>20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Proxima Nova</vt:lpstr>
      <vt:lpstr>Bahnschrift SemiBold</vt:lpstr>
      <vt:lpstr>Söhne Mono</vt:lpstr>
      <vt:lpstr>Space Grotesk</vt:lpstr>
      <vt:lpstr>Bahnschrift</vt:lpstr>
      <vt:lpstr>Raleway</vt:lpstr>
      <vt:lpstr>Bahnschrift Light</vt:lpstr>
      <vt:lpstr>PT Sans</vt:lpstr>
      <vt:lpstr>Bell MT</vt:lpstr>
      <vt:lpstr>Arial</vt:lpstr>
      <vt:lpstr>Söhne</vt:lpstr>
      <vt:lpstr>Computed Tomography Breakthrough by Slidesgo</vt:lpstr>
      <vt:lpstr>Slidesgo Final Pages</vt:lpstr>
      <vt:lpstr>Netfield </vt:lpstr>
      <vt:lpstr>Members:</vt:lpstr>
      <vt:lpstr>Contents Covered</vt:lpstr>
      <vt:lpstr>Introduction</vt:lpstr>
      <vt:lpstr>Existing tools and their limitations</vt:lpstr>
      <vt:lpstr>Proposed Work</vt:lpstr>
      <vt:lpstr>PowerPoint Presentation</vt:lpstr>
      <vt:lpstr>Methodology</vt:lpstr>
      <vt:lpstr>PowerPoint Presentation</vt:lpstr>
      <vt:lpstr>PowerPoint Presentation</vt:lpstr>
      <vt:lpstr>PowerPoint Presentation</vt:lpstr>
      <vt:lpstr>Novelty of the project</vt:lpstr>
      <vt:lpstr>Real time usage</vt:lpstr>
      <vt:lpstr>Hardware &amp; Software Requirements</vt:lpstr>
      <vt:lpstr>System Architecture Diagram</vt:lpstr>
      <vt:lpstr>PowerPoint Presentation</vt:lpstr>
      <vt:lpstr>PowerPoint Presentation</vt:lpstr>
      <vt:lpstr>Literature Review</vt:lpstr>
      <vt:lpstr>Literature review (contd)</vt:lpstr>
      <vt:lpstr>Module Description</vt:lpstr>
      <vt:lpstr>Module Work Flow Explanation</vt:lpstr>
      <vt:lpstr>Module Work Flow Explanation</vt:lpstr>
      <vt:lpstr>Implementation</vt:lpstr>
      <vt:lpstr>PowerPoint Presentation</vt:lpstr>
      <vt:lpstr>Coding</vt:lpstr>
      <vt:lpstr>PowerPoint Presentation</vt:lpstr>
      <vt:lpstr>PowerPoint Presentation</vt:lpstr>
      <vt:lpstr>Demo Video</vt:lpstr>
      <vt:lpstr>PowerPoint Presentation</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Testing</vt:lpstr>
      <vt:lpstr>Result and Discussion</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Computed Tomography Breakthrough</dc:title>
  <dc:creator>hp</dc:creator>
  <cp:lastModifiedBy>Kshitij ukey</cp:lastModifiedBy>
  <cp:revision>58</cp:revision>
  <dcterms:modified xsi:type="dcterms:W3CDTF">2023-10-27T03:13:45Z</dcterms:modified>
</cp:coreProperties>
</file>